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39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977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47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0814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747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347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2251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1635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8778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939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165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0922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BD690-78BB-4151-8E53-7A9BE0E73E82}" type="datetimeFigureOut">
              <a:rPr lang="pt-BR" smtClean="0"/>
              <a:pPr/>
              <a:t>19/11/2016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D9524-1D01-4561-B0D8-693CDAAA5E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2073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53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4302" y="116632"/>
            <a:ext cx="89353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Conhecereis a Verdade e ela vos libertará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1" y="1124744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pt-BR" dirty="0" smtClean="0"/>
              <a:t> </a:t>
            </a:r>
            <a:r>
              <a:rPr lang="pt-BR" sz="2800" b="1" i="1" dirty="0" smtClean="0"/>
              <a:t>Somos seres de conhecimento, “programados para aprender”.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t-BR" sz="2800" b="1" i="1" dirty="0" smtClean="0"/>
              <a:t>Adquirimos e produzimos conhecimentos encarnados e desencarnados.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t-BR" sz="2800" b="1" i="1" dirty="0"/>
              <a:t> </a:t>
            </a:r>
            <a:r>
              <a:rPr lang="pt-BR" sz="2800" b="1" i="1" dirty="0" smtClean="0"/>
              <a:t>Esses conhecimentos se inserem nas relações homem-mundo (Espírito-Vida) que promovem nossas múltiplas  experiências, bases do nosso livre-arbítrio.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t-BR" sz="2800" b="1" i="1" dirty="0"/>
              <a:t> </a:t>
            </a:r>
            <a:r>
              <a:rPr lang="pt-BR" sz="2800" b="1" i="1" dirty="0" smtClean="0"/>
              <a:t>Essas relações são relações de transformações  (do ser, do mundo, da Vida).</a:t>
            </a:r>
          </a:p>
        </p:txBody>
      </p:sp>
    </p:spTree>
    <p:extLst>
      <p:ext uri="{BB962C8B-B14F-4D97-AF65-F5344CB8AC3E}">
        <p14:creationId xmlns:p14="http://schemas.microsoft.com/office/powerpoint/2010/main" val="15589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4302" y="116632"/>
            <a:ext cx="89353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Conhecereis a Verdade e ela vos libertará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1" y="1124744"/>
            <a:ext cx="842493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pt-BR" sz="3200" b="1" i="1" dirty="0" smtClean="0"/>
              <a:t>A problematização (superação da mera opinião, do </a:t>
            </a:r>
            <a:r>
              <a:rPr lang="pt-BR" sz="3200" b="1" i="1" dirty="0" err="1" smtClean="0"/>
              <a:t>espontaneismo</a:t>
            </a:r>
            <a:r>
              <a:rPr lang="pt-BR" sz="3200" b="1" i="1" dirty="0" smtClean="0"/>
              <a:t>, do pensamento mágico e da ingenuidade) aperfeiçoa o conhecimento que tem caráter progressivo.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pt-BR" sz="3200" b="1" i="1" dirty="0" smtClean="0"/>
              <a:t> A curiosidade é a mola propulsora do conhecimento. De início espontânea, deve progressivamente se tornar epistemológica, pelo estudo, reflexão, pesquisa, diálogo.</a:t>
            </a:r>
          </a:p>
          <a:p>
            <a:endParaRPr lang="pt-BR" sz="2800" dirty="0" smtClean="0"/>
          </a:p>
        </p:txBody>
      </p:sp>
    </p:spTree>
    <p:extLst>
      <p:ext uri="{BB962C8B-B14F-4D97-AF65-F5344CB8AC3E}">
        <p14:creationId xmlns:p14="http://schemas.microsoft.com/office/powerpoint/2010/main" val="421634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4302" y="116632"/>
            <a:ext cx="89353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Conhecereis a Verdade e ela vos libertará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2" y="980728"/>
            <a:ext cx="84249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endParaRPr lang="pt-BR" sz="280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pt-BR" sz="3200" b="1" i="1" dirty="0" smtClean="0"/>
              <a:t>O ato de conhecer não pode ser passivo. Exige ainda a busca e tem caráter criador.</a:t>
            </a:r>
          </a:p>
          <a:p>
            <a:endParaRPr lang="pt-BR" sz="3200" b="1" i="1" dirty="0"/>
          </a:p>
          <a:p>
            <a:pPr marL="285750" indent="-285750">
              <a:buFont typeface="Wingdings" pitchFamily="2" charset="2"/>
              <a:buChar char="ü"/>
            </a:pPr>
            <a:r>
              <a:rPr lang="pt-BR" sz="3200" b="1" i="1" dirty="0" smtClean="0"/>
              <a:t>O ato de conhecer e o conhecimento adquirem sentido cada vez mais aprimorado no processo de realização da vocação ontológica do homem/Espírito Imortal: sua perfectibilidade.</a:t>
            </a:r>
          </a:p>
          <a:p>
            <a:endParaRPr lang="pt-BR" sz="28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266794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8994" y="116632"/>
            <a:ext cx="89060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SINALIZAÇÕES PARA AÇÃO EVANGELIZADORA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67544" y="908720"/>
            <a:ext cx="8424936" cy="378565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t-BR" sz="3000" b="1" i="1" dirty="0" smtClean="0"/>
              <a:t>A evangelização é um ato de conhecimento.</a:t>
            </a:r>
          </a:p>
          <a:p>
            <a:pPr marL="514350" indent="-514350">
              <a:buFont typeface="+mj-lt"/>
              <a:buAutoNum type="arabicPeriod"/>
            </a:pPr>
            <a:r>
              <a:rPr lang="pt-BR" sz="3000" b="1" i="1" dirty="0" smtClean="0"/>
              <a:t>O conhecimento doutrinário não pode ser “transferido”  do evangelizador para as crianças.</a:t>
            </a:r>
          </a:p>
          <a:p>
            <a:pPr marL="514350" indent="-514350">
              <a:buFont typeface="+mj-lt"/>
              <a:buAutoNum type="arabicPeriod"/>
            </a:pPr>
            <a:r>
              <a:rPr lang="pt-BR" sz="3000" b="1" i="1" dirty="0" smtClean="0"/>
              <a:t>É inadiável superar o caráter meramente informacional e prescritivo do conteúdo doutrinário.</a:t>
            </a:r>
          </a:p>
          <a:p>
            <a:pPr marL="514350" indent="-514350">
              <a:buFont typeface="+mj-lt"/>
              <a:buAutoNum type="arabicPeriod"/>
            </a:pPr>
            <a:r>
              <a:rPr lang="pt-BR" sz="3000" b="1" i="1" dirty="0"/>
              <a:t> </a:t>
            </a:r>
            <a:r>
              <a:rPr lang="pt-BR" sz="3000" b="1" i="1" dirty="0" smtClean="0"/>
              <a:t>O diálogo e a experiência estão  na base da construção do conhecimento.</a:t>
            </a:r>
          </a:p>
        </p:txBody>
      </p:sp>
    </p:spTree>
    <p:extLst>
      <p:ext uri="{BB962C8B-B14F-4D97-AF65-F5344CB8AC3E}">
        <p14:creationId xmlns:p14="http://schemas.microsoft.com/office/powerpoint/2010/main" val="5176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8994" y="116632"/>
            <a:ext cx="89060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SINALIZAÇÕES PARA AÇÃO EVANGELIZADORA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1" y="765489"/>
            <a:ext cx="8388933" cy="39703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dirty="0" smtClean="0"/>
              <a:t>5. </a:t>
            </a:r>
            <a:r>
              <a:rPr lang="pt-BR" sz="2800" b="1" i="1" dirty="0" smtClean="0"/>
              <a:t>Cabe ao evangelizador estimular a curiosidade, a busca, o pensar crítico e autocrítico, o estudo, a</a:t>
            </a:r>
          </a:p>
          <a:p>
            <a:r>
              <a:rPr lang="pt-BR" sz="2800" b="1" i="1" dirty="0" smtClean="0"/>
              <a:t>criatividade.</a:t>
            </a:r>
          </a:p>
          <a:p>
            <a:r>
              <a:rPr lang="pt-BR" sz="2800" b="1" i="1" dirty="0" smtClean="0"/>
              <a:t>6. O conhecimento precisa ser percebido em sua dimensão transformadora e isso se dá pela problematização que estimula uma visão crítica e autocrítica dos conteúdos.</a:t>
            </a:r>
          </a:p>
          <a:p>
            <a:r>
              <a:rPr lang="pt-BR" sz="2800" b="1" i="1" dirty="0" smtClean="0"/>
              <a:t>7. Conteúdos doutrinários e situações do contexto do cotidiano estão numa relação dialógica.</a:t>
            </a:r>
          </a:p>
        </p:txBody>
      </p:sp>
    </p:spTree>
    <p:extLst>
      <p:ext uri="{BB962C8B-B14F-4D97-AF65-F5344CB8AC3E}">
        <p14:creationId xmlns:p14="http://schemas.microsoft.com/office/powerpoint/2010/main" val="230365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084156" y="116632"/>
            <a:ext cx="49757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Amai-vos uns aos outros 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1" y="1124744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  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85056" y="779343"/>
            <a:ext cx="85329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/>
              <a:t>O amor resume toda a doutrina de Jesus, porque é o sentimento por excelência, e os sentimentos são os instintos elevados à altura do progresso realizado. No seu ponto de partida, o homem só tem instintos; mais avançado e corrompido, só tem sensações; mais instruído e purificado, tem sentimentos; e o amor é o requinte do sentimento. Não o amor no sentido vulgar do termo, mas esse sol interior, que reúne e condensa em seu foco ardente todas as aspirações e todas as revelações </a:t>
            </a:r>
            <a:r>
              <a:rPr lang="pt-BR" sz="2800" b="1" i="1" dirty="0" smtClean="0"/>
              <a:t>sobre-humanas.    </a:t>
            </a:r>
            <a:r>
              <a:rPr lang="pt-BR" sz="2800" dirty="0" smtClean="0"/>
              <a:t>(Lázaro</a:t>
            </a:r>
            <a:r>
              <a:rPr lang="pt-BR" sz="2800" smtClean="0"/>
              <a:t>, </a:t>
            </a:r>
            <a:r>
              <a:rPr lang="pt-BR" sz="2800" smtClean="0"/>
              <a:t>E.S.E.,</a:t>
            </a:r>
            <a:r>
              <a:rPr lang="pt-BR" sz="2800" dirty="0" err="1" smtClean="0"/>
              <a:t>cap</a:t>
            </a:r>
            <a:r>
              <a:rPr lang="pt-BR" sz="2800" dirty="0" smtClean="0"/>
              <a:t>. XI)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54023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022441" y="116632"/>
            <a:ext cx="50991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Amai-vos uns </a:t>
            </a:r>
            <a:r>
              <a:rPr lang="pt-BR" sz="36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aos outros. 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1" y="1124744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  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05543" y="807052"/>
            <a:ext cx="85329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/>
              <a:t>O amor é paciente, é benigno, o amor não arde em ciúmes, não se ufana, não se ensoberbece, não se conduz </a:t>
            </a:r>
            <a:r>
              <a:rPr lang="pt-BR" sz="2800" b="1" i="1" dirty="0" smtClean="0"/>
              <a:t>inconvenientemente</a:t>
            </a:r>
            <a:r>
              <a:rPr lang="pt-BR" sz="2800" b="1" i="1" dirty="0"/>
              <a:t>, não procura seus interesses, não se exaspera, não se ressente do mal; não se alegra com a injustiça, mas regozija-se com a verdade. Tudo sofre, tudo crê, tudo espera, tudo suporta.</a:t>
            </a:r>
            <a:endParaRPr lang="pt-BR" sz="2800" i="1" dirty="0"/>
          </a:p>
          <a:p>
            <a:r>
              <a:rPr lang="pt-BR" sz="2800" b="1" i="1" dirty="0"/>
              <a:t>O amor jamais acaba. Mas, havendo profecias, desaparecerão; havendo línguas, cessarão; havendo ciência, passará. </a:t>
            </a:r>
            <a:r>
              <a:rPr lang="pt-BR" sz="2800" b="1" i="1" dirty="0" smtClean="0"/>
              <a:t> (Paulo aos Coríntios)</a:t>
            </a:r>
            <a:endParaRPr lang="pt-BR" sz="2800" i="1" dirty="0"/>
          </a:p>
        </p:txBody>
      </p:sp>
    </p:spTree>
    <p:extLst>
      <p:ext uri="{BB962C8B-B14F-4D97-AF65-F5344CB8AC3E}">
        <p14:creationId xmlns:p14="http://schemas.microsoft.com/office/powerpoint/2010/main" val="296198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8994" y="116632"/>
            <a:ext cx="89060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SINALIZAÇÕES PARA AÇÃO EVANGELIZADORA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1" y="980728"/>
            <a:ext cx="8424936" cy="39703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dirty="0" smtClean="0"/>
              <a:t>1</a:t>
            </a:r>
            <a:r>
              <a:rPr lang="pt-BR" sz="2800" b="1" i="1" dirty="0" smtClean="0"/>
              <a:t>. A evangelização é um ato de amor pelo seu caráter libertador.</a:t>
            </a:r>
          </a:p>
          <a:p>
            <a:r>
              <a:rPr lang="pt-BR" sz="2800" b="1" i="1" dirty="0" smtClean="0"/>
              <a:t>2. A ambiência  da ação evangelizadora deve ser caracterizada pela amorosidade e pelo respeito mútuo.</a:t>
            </a:r>
          </a:p>
          <a:p>
            <a:r>
              <a:rPr lang="pt-BR" sz="2800" b="1" i="1" dirty="0" smtClean="0"/>
              <a:t>3. Evangelizar exige </a:t>
            </a:r>
            <a:r>
              <a:rPr lang="pt-BR" sz="2800" b="1" i="1" dirty="0" err="1" smtClean="0"/>
              <a:t>autoamor</a:t>
            </a:r>
            <a:r>
              <a:rPr lang="pt-BR" sz="2800" b="1" i="1" dirty="0" smtClean="0"/>
              <a:t> do evangelizador e a prática do amor ao próximo.</a:t>
            </a:r>
          </a:p>
          <a:p>
            <a:r>
              <a:rPr lang="pt-BR" sz="2800" b="1" i="1" dirty="0" smtClean="0"/>
              <a:t>4. São várias as expressões do amor na evangelização: acolhimento, cuidado, preparo, busca pela qualidade, dedicação, compromisso com a tarefa...</a:t>
            </a:r>
          </a:p>
        </p:txBody>
      </p:sp>
    </p:spTree>
    <p:extLst>
      <p:ext uri="{BB962C8B-B14F-4D97-AF65-F5344CB8AC3E}">
        <p14:creationId xmlns:p14="http://schemas.microsoft.com/office/powerpoint/2010/main" val="49348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635786" y="116632"/>
            <a:ext cx="38724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Faze isso, e viverás.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5536" y="1124744"/>
            <a:ext cx="84249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pt-BR" sz="2800" dirty="0" smtClean="0"/>
              <a:t> </a:t>
            </a:r>
            <a:r>
              <a:rPr lang="pt-BR" sz="2800" b="1" i="1" dirty="0" smtClean="0"/>
              <a:t>O conhecimento sem a dimensão transformadora é aquisição sem sentido.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pt-BR" sz="2800" b="1" i="1" dirty="0" smtClean="0"/>
              <a:t>Quem conhece o Cristo, nova criatura se torna.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pt-BR" sz="2800" b="1" i="1" dirty="0"/>
              <a:t> "Reconhece-se o verdadeiro espírita pela sua transformação moral e pelos esforços que emprega para dominar suas más </a:t>
            </a:r>
            <a:r>
              <a:rPr lang="pt-BR" sz="2800" b="1" i="1" dirty="0" smtClean="0"/>
              <a:t>inclinações“. (Kardec)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pt-BR" sz="2800" b="1" i="1" dirty="0" smtClean="0"/>
              <a:t>O espírita deve se esforçar para ser o HOMEM DE BEM de que nos fala O Evangelho seg. o Espiritismo.</a:t>
            </a:r>
          </a:p>
        </p:txBody>
      </p:sp>
    </p:spTree>
    <p:extLst>
      <p:ext uri="{BB962C8B-B14F-4D97-AF65-F5344CB8AC3E}">
        <p14:creationId xmlns:p14="http://schemas.microsoft.com/office/powerpoint/2010/main" val="423287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8994" y="116632"/>
            <a:ext cx="89060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SINALIZAÇÕES PARA AÇÃO EVANGELIZADORA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9531" y="836712"/>
            <a:ext cx="8424936" cy="39703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pt-BR" sz="2800" b="1" i="1" dirty="0" smtClean="0"/>
              <a:t>A ação evangelizadora propicia estímulos ao processo de melhoramento individual com naturais positivas repercussões nos ambientes sociais.</a:t>
            </a:r>
          </a:p>
          <a:p>
            <a:pPr marL="514350" indent="-514350">
              <a:buAutoNum type="arabicPeriod"/>
            </a:pPr>
            <a:r>
              <a:rPr lang="pt-BR" sz="2800" b="1" i="1" dirty="0" smtClean="0"/>
              <a:t>Nos espaços da ação evangelizadora as crianças podem ainda encontrar as possibilidades de vivências dos conteúdos apreendidos quer no ambiente específico onde ocorra a evangelização, quer em atividades como campanhas, projetos , visitas </a:t>
            </a:r>
            <a:r>
              <a:rPr lang="pt-BR" sz="2800" b="1" i="1" dirty="0" err="1" smtClean="0"/>
              <a:t>etc</a:t>
            </a:r>
            <a:endParaRPr lang="pt-BR" sz="28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126333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680</Words>
  <Application>Microsoft Office PowerPoint</Application>
  <PresentationFormat>Apresentação na tela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Sandra</dc:creator>
  <cp:lastModifiedBy>Beth Bianco</cp:lastModifiedBy>
  <cp:revision>11</cp:revision>
  <dcterms:created xsi:type="dcterms:W3CDTF">2016-11-15T02:15:56Z</dcterms:created>
  <dcterms:modified xsi:type="dcterms:W3CDTF">2016-11-19T18:54:17Z</dcterms:modified>
</cp:coreProperties>
</file>