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76" r:id="rId13"/>
    <p:sldId id="277" r:id="rId14"/>
    <p:sldId id="267" r:id="rId15"/>
    <p:sldId id="268" r:id="rId16"/>
    <p:sldId id="273" r:id="rId17"/>
    <p:sldId id="269" r:id="rId18"/>
    <p:sldId id="274" r:id="rId19"/>
    <p:sldId id="270" r:id="rId20"/>
    <p:sldId id="271" r:id="rId21"/>
    <p:sldId id="2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6694"/>
    <p:restoredTop sz="94710"/>
  </p:normalViewPr>
  <p:slideViewPr>
    <p:cSldViewPr snapToGrid="0" snapToObjects="1">
      <p:cViewPr>
        <p:scale>
          <a:sx n="59" d="100"/>
          <a:sy n="59" d="100"/>
        </p:scale>
        <p:origin x="-570" y="-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33354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7698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0923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793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935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0008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7335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2734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429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68091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6203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43F07-1DB5-F24F-B38B-77082B1FC2C8}" type="datetimeFigureOut">
              <a:rPr lang="en-US" smtClean="0"/>
              <a:pPr/>
              <a:t>11/19/2016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0B55F-F034-2547-889A-D5B3415D776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8305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784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pt-BR" b="1" spc="300" dirty="0" smtClean="0"/>
              <a:t>CONHECIMENTO, AMOR E TRABALHO</a:t>
            </a:r>
            <a:endParaRPr lang="pt-BR" b="1" spc="3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409700"/>
            <a:ext cx="12014200" cy="5448300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pt-BR" sz="4800" b="1" i="1" dirty="0" smtClean="0"/>
              <a:t>“O Mestre veio instalar o combate de redenção sobre a Terra. Desde o seu ensinamento primeiro, foi formada                    a frente de  batalha sem sangue,          destinada  à iluminação do caminho    humano”.</a:t>
            </a:r>
            <a:r>
              <a:rPr lang="pt-BR" sz="4400" dirty="0" smtClean="0"/>
              <a:t>  </a:t>
            </a:r>
            <a:r>
              <a:rPr lang="pt-BR" dirty="0" smtClean="0"/>
              <a:t>Emmanuel/F. C. Xavier, CVV, cap. 104</a:t>
            </a:r>
            <a:r>
              <a:rPr lang="pt-BR" sz="4400" dirty="0" smtClean="0"/>
              <a:t>                  </a:t>
            </a: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3768" y="2053389"/>
            <a:ext cx="2499895" cy="2480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80440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b="1" spc="300" dirty="0" smtClean="0"/>
              <a:t> </a:t>
            </a:r>
            <a:r>
              <a:rPr lang="pt-BR" b="1" spc="600" dirty="0" smtClean="0"/>
              <a:t>A AÇÃO EVANGELIZADORA</a:t>
            </a:r>
            <a:endParaRPr lang="pt-BR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409700"/>
            <a:ext cx="12014200" cy="5448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5400" i="1" dirty="0" smtClean="0"/>
              <a:t>Com Jesus inicia-se a ação evangelizadora da Humanidade, objetivando                       o processo evolutivo de seus                           membros, atuando pela palavra            mas, sobretudo, pelo exemplo.</a:t>
            </a:r>
            <a:endParaRPr lang="pt-BR" sz="3200" dirty="0">
              <a:solidFill>
                <a:srgbClr val="FF00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05269" y="2261936"/>
            <a:ext cx="2678184" cy="2598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1620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b="1" spc="300" dirty="0" smtClean="0"/>
              <a:t> </a:t>
            </a:r>
            <a:r>
              <a:rPr lang="pt-BR" sz="4800" b="1" spc="600" dirty="0" smtClean="0"/>
              <a:t>BASES DA REVELAÇÃO CRÍSTICA</a:t>
            </a:r>
            <a:endParaRPr lang="pt-BR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409700"/>
            <a:ext cx="12014200" cy="54483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6000" b="1" i="1" dirty="0" smtClean="0"/>
              <a:t> A NOVA VISÃO DE DEUS</a:t>
            </a:r>
          </a:p>
          <a:p>
            <a:pPr marL="0" indent="0">
              <a:buNone/>
            </a:pPr>
            <a:r>
              <a:rPr lang="pt-BR" sz="6000" b="1" i="1" dirty="0"/>
              <a:t> </a:t>
            </a:r>
            <a:r>
              <a:rPr lang="pt-BR" sz="6000" b="1" i="1" dirty="0" smtClean="0"/>
              <a:t>                   E</a:t>
            </a:r>
          </a:p>
          <a:p>
            <a:pPr>
              <a:buFontTx/>
              <a:buChar char="-"/>
            </a:pPr>
            <a:r>
              <a:rPr lang="pt-BR" sz="6000" b="1" i="1" dirty="0" smtClean="0"/>
              <a:t>A IMORTALIDADE DA                      ALMA &gt;  e suas</a:t>
            </a:r>
          </a:p>
          <a:p>
            <a:pPr marL="0" indent="0">
              <a:buNone/>
            </a:pPr>
            <a:r>
              <a:rPr lang="pt-BR" sz="6000" b="1" i="1" dirty="0"/>
              <a:t> </a:t>
            </a:r>
            <a:r>
              <a:rPr lang="pt-BR" sz="6000" b="1" i="1" dirty="0" smtClean="0"/>
              <a:t>                  consequências</a:t>
            </a:r>
            <a:endParaRPr lang="pt-BR" sz="36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85221" y="2101849"/>
            <a:ext cx="4058653" cy="2654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6739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b="1" spc="300" dirty="0" smtClean="0"/>
              <a:t> </a:t>
            </a:r>
            <a:r>
              <a:rPr lang="pt-BR" sz="4800" b="1" spc="600" dirty="0" smtClean="0"/>
              <a:t>A CAMINHADA EVOLUTIVA</a:t>
            </a:r>
            <a:endParaRPr lang="pt-BR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409700"/>
            <a:ext cx="12014200" cy="54483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6000" b="1" i="1" dirty="0" smtClean="0"/>
              <a:t> O homem/Espírito Imortal percorre a necessária e longa caminhada na direção de seu progresso – a ser conquistado pelo seu esforço pessoal- através das existências.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xmlns="" val="360427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b="1" spc="300" dirty="0" smtClean="0"/>
              <a:t> </a:t>
            </a:r>
            <a:r>
              <a:rPr lang="pt-BR" sz="4800" b="1" spc="600" dirty="0" smtClean="0"/>
              <a:t>ENCARNANDO/REENCARNANDO</a:t>
            </a:r>
            <a:endParaRPr lang="pt-BR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409700"/>
            <a:ext cx="12014200" cy="54483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6000" b="1" i="1" dirty="0" smtClean="0"/>
              <a:t> O homem/Espírito Imortal ingressa na vida corpórea para se melhorar</a:t>
            </a:r>
          </a:p>
          <a:p>
            <a:pPr>
              <a:buFontTx/>
              <a:buChar char="-"/>
            </a:pPr>
            <a:r>
              <a:rPr lang="pt-BR" sz="6000" b="1" i="1" dirty="0" smtClean="0"/>
              <a:t>Daí a necessidade e</a:t>
            </a:r>
          </a:p>
          <a:p>
            <a:pPr marL="0" indent="0">
              <a:buNone/>
            </a:pPr>
            <a:r>
              <a:rPr lang="pt-BR" sz="6000" b="1" i="1" dirty="0" smtClean="0"/>
              <a:t>Importância da infância</a:t>
            </a:r>
          </a:p>
          <a:p>
            <a:pPr marL="0" indent="0">
              <a:buNone/>
            </a:pPr>
            <a:r>
              <a:rPr lang="pt-BR" sz="6000" b="1" i="1" dirty="0"/>
              <a:t> </a:t>
            </a:r>
            <a:r>
              <a:rPr lang="pt-BR" sz="6000" b="1" i="1" dirty="0" smtClean="0"/>
              <a:t>                              </a:t>
            </a:r>
            <a:r>
              <a:rPr lang="pt-BR" sz="4400" b="1" i="1" dirty="0" smtClean="0"/>
              <a:t>(LE, 383)</a:t>
            </a:r>
            <a:endParaRPr lang="pt-BR" sz="40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7935" y="3010901"/>
            <a:ext cx="2610853" cy="1958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9058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b="1" spc="300" dirty="0" smtClean="0"/>
              <a:t>IMPORTÂNCIA DA EDUCAÇÃO</a:t>
            </a:r>
            <a:endParaRPr lang="pt-BR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409700"/>
            <a:ext cx="12014200" cy="54483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6000" b="1" i="1" dirty="0" smtClean="0"/>
              <a:t> A educação é a chave do      progresso moral</a:t>
            </a:r>
          </a:p>
          <a:p>
            <a:pPr>
              <a:buFontTx/>
              <a:buChar char="-"/>
            </a:pPr>
            <a:r>
              <a:rPr lang="pt-BR" sz="6000" b="1" i="1" dirty="0"/>
              <a:t> </a:t>
            </a:r>
            <a:r>
              <a:rPr lang="pt-BR" sz="6000" b="1" i="1" dirty="0" smtClean="0"/>
              <a:t>Educar é formar hábitos</a:t>
            </a:r>
          </a:p>
          <a:p>
            <a:pPr>
              <a:buFontTx/>
              <a:buChar char="-"/>
            </a:pPr>
            <a:r>
              <a:rPr lang="pt-BR" sz="6000" b="1" i="1" dirty="0"/>
              <a:t> </a:t>
            </a:r>
            <a:r>
              <a:rPr lang="pt-BR" sz="6000" b="1" i="1" dirty="0" smtClean="0"/>
              <a:t>Educação integral é a meta</a:t>
            </a:r>
            <a:endParaRPr lang="pt-BR" sz="4000" b="1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66484" y="1973180"/>
            <a:ext cx="3429000" cy="2366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4271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AGENTES EDUCACIONAIS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6000" b="1" i="1" dirty="0" smtClean="0"/>
              <a:t> A família é a primeira e mais importante escola das almas</a:t>
            </a:r>
          </a:p>
          <a:p>
            <a:pPr>
              <a:buFontTx/>
              <a:buChar char="-"/>
            </a:pPr>
            <a:r>
              <a:rPr lang="pt-BR" sz="6000" b="1" i="1" dirty="0"/>
              <a:t> </a:t>
            </a:r>
            <a:r>
              <a:rPr lang="pt-BR" sz="6000" b="1" i="1" dirty="0" smtClean="0"/>
              <a:t>A Casa Espírita, operando o </a:t>
            </a:r>
          </a:p>
          <a:p>
            <a:pPr marL="0" indent="0">
              <a:buNone/>
            </a:pPr>
            <a:r>
              <a:rPr lang="pt-BR" sz="6000" b="1" i="1" dirty="0" smtClean="0"/>
              <a:t>Ideal da formação da pessoa de bem                              atua na educação moral  </a:t>
            </a:r>
            <a:endParaRPr lang="pt-BR" sz="4000" b="1" dirty="0"/>
          </a:p>
          <a:p>
            <a:pPr marL="0" indent="0">
              <a:buNone/>
            </a:pPr>
            <a:endParaRPr lang="pt-BR" sz="6000" b="1" i="1" dirty="0" smtClean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69642" y="1604212"/>
            <a:ext cx="2175709" cy="2502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82121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EDUCAÇÃO MORAL 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b="1" i="1" dirty="0">
                <a:latin typeface="Calibri" pitchFamily="34" charset="0"/>
                <a:cs typeface="Calibri" pitchFamily="34" charset="0"/>
              </a:rPr>
              <a:t>O estímulo ao autoconhecimento e o conhecimento desde cedo da Doutrina Espírita como ferramenta de compreensão da sua e da realidade da vida, aliados às oportunidades de participação em espaços de convivência propiciadores de prática de </a:t>
            </a:r>
            <a:r>
              <a:rPr lang="pt-BR" sz="4000" b="1" i="1" dirty="0" smtClean="0">
                <a:latin typeface="Calibri" pitchFamily="34" charset="0"/>
                <a:cs typeface="Calibri" pitchFamily="34" charset="0"/>
              </a:rPr>
              <a:t>                                valores </a:t>
            </a:r>
            <a:r>
              <a:rPr lang="pt-BR" sz="4000" b="1" i="1" dirty="0">
                <a:latin typeface="Calibri" pitchFamily="34" charset="0"/>
                <a:cs typeface="Calibri" pitchFamily="34" charset="0"/>
              </a:rPr>
              <a:t>constituem cenários propícios ao </a:t>
            </a:r>
            <a:r>
              <a:rPr lang="pt-BR" sz="4000" b="1" i="1" dirty="0" smtClean="0">
                <a:latin typeface="Calibri" pitchFamily="34" charset="0"/>
                <a:cs typeface="Calibri" pitchFamily="34" charset="0"/>
              </a:rPr>
              <a:t>                             progresso </a:t>
            </a:r>
            <a:r>
              <a:rPr lang="pt-BR" sz="4000" b="1" i="1" dirty="0">
                <a:latin typeface="Calibri" pitchFamily="34" charset="0"/>
                <a:cs typeface="Calibri" pitchFamily="34" charset="0"/>
              </a:rPr>
              <a:t>individual com positivos reflexos </a:t>
            </a:r>
            <a:r>
              <a:rPr lang="pt-BR" sz="4000" b="1" i="1" dirty="0" smtClean="0">
                <a:latin typeface="Calibri" pitchFamily="34" charset="0"/>
                <a:cs typeface="Calibri" pitchFamily="34" charset="0"/>
              </a:rPr>
              <a:t>                           na </a:t>
            </a:r>
            <a:r>
              <a:rPr lang="pt-BR" sz="4000" b="1" i="1" dirty="0">
                <a:latin typeface="Calibri" pitchFamily="34" charset="0"/>
                <a:cs typeface="Calibri" pitchFamily="34" charset="0"/>
              </a:rPr>
              <a:t>família e na sociedade.</a:t>
            </a: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06438" y="3429000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7267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RESPONSABILIDADES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000" b="1" i="1" dirty="0"/>
              <a:t>Se os pais, a quem cabe a grave tarefa de educação dos filhos, devem sempre se preparar para tal ação, igualmente cabe aos colaboradores da Casa Espírita – os evangelizadores – a responsabilidade de se habilitarem para essa </a:t>
            </a:r>
            <a:r>
              <a:rPr lang="pt-BR" sz="4000" b="1" i="1" dirty="0" smtClean="0"/>
              <a:t>atividade...</a:t>
            </a: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972084" y="4587586"/>
            <a:ext cx="78307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FORMAÇÃO PERMANENTE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Seta para baixo 6"/>
          <p:cNvSpPr/>
          <p:nvPr/>
        </p:nvSpPr>
        <p:spPr>
          <a:xfrm>
            <a:off x="5422232" y="3994484"/>
            <a:ext cx="673768" cy="770021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2484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CONSEQUÊNCIA 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b="1" i="1" dirty="0" smtClean="0">
                <a:latin typeface="Calibri" pitchFamily="34" charset="0"/>
                <a:cs typeface="Calibri" pitchFamily="34" charset="0"/>
              </a:rPr>
              <a:t>AÇÃO EVANGELIZADORA QUALIFICADA PARA ATINGIR OS ELEVADOS OBJETIVOS DA EVANGELIZAÇÃO</a:t>
            </a:r>
          </a:p>
          <a:p>
            <a:pPr marL="0" indent="0" algn="ctr">
              <a:buNone/>
            </a:pP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0350" y="2706103"/>
            <a:ext cx="1714500" cy="2857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2582779"/>
            <a:ext cx="62403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pt-BR" sz="3200" b="1" i="1" dirty="0" smtClean="0"/>
              <a:t>Proporcionar o estudo e a vivência da DE, em seu tríplice aspecto, e dos ensinos morais do Evangelho visando o aprimoramento oral e à formação de pessoas de bem.</a:t>
            </a:r>
          </a:p>
          <a:p>
            <a:pPr marL="342900" indent="-342900"/>
            <a:r>
              <a:rPr lang="pt-BR" sz="3200" b="1" i="1" dirty="0" smtClean="0"/>
              <a:t> </a:t>
            </a:r>
            <a:endParaRPr lang="pt-BR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131001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CONSEQUÊNCIA 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b="1" i="1" dirty="0" smtClean="0">
                <a:latin typeface="Calibri" pitchFamily="34" charset="0"/>
                <a:cs typeface="Calibri" pitchFamily="34" charset="0"/>
              </a:rPr>
              <a:t>AÇÃO EVANGELIZADORA QUALIFICADA PARA ATINGIR OS ELEVADOS OBJETIVOS DA EVANGELIZAÇÃO</a:t>
            </a:r>
          </a:p>
          <a:p>
            <a:pPr marL="0" indent="0" algn="ctr">
              <a:buNone/>
            </a:pP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0350" y="2706103"/>
            <a:ext cx="1714500" cy="2857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2582779"/>
            <a:ext cx="62403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pt-BR" sz="3200" b="1" i="1" dirty="0" smtClean="0"/>
              <a:t> Promover e estimular a criança e o jovem “consigo mesmo, com o próximo e com Deus” bem como no conjunto das atividades do CE e do Movimento Espírita.</a:t>
            </a:r>
            <a:endParaRPr lang="pt-BR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131001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CONSEQUÊNCIA 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b="1" i="1" dirty="0" smtClean="0">
                <a:latin typeface="Calibri" pitchFamily="34" charset="0"/>
                <a:cs typeface="Calibri" pitchFamily="34" charset="0"/>
              </a:rPr>
              <a:t>AÇÃO EVANGELIZADORA QUALIFICADA PARA ATINGIR OS ELEVADOS OBJETIVOS DA EVANGELIZAÇÃO</a:t>
            </a:r>
          </a:p>
          <a:p>
            <a:pPr marL="0" indent="0" algn="ctr">
              <a:buNone/>
            </a:pP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0350" y="2706103"/>
            <a:ext cx="1714500" cy="2857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2582779"/>
            <a:ext cx="62403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pt-BR" sz="3200" b="1" i="1" dirty="0" smtClean="0"/>
              <a:t> Oferecer à criança e ao jovem a “oportunidade de perceber-se como ser integral, crítico, consciente, participativo, herdeiro de si mesmo, cidadão do Universo, agente de transformação do seu meio...”</a:t>
            </a:r>
            <a:endParaRPr lang="pt-BR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1310015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5400" b="1" spc="600" dirty="0" smtClean="0"/>
              <a:t>EVANGELIZAÇÃO INTEGRAL </a:t>
            </a:r>
            <a:endParaRPr lang="pt-BR" sz="54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6000" b="1" i="1" dirty="0" smtClean="0">
                <a:latin typeface="Calibri" pitchFamily="34" charset="0"/>
                <a:cs typeface="Calibri" pitchFamily="34" charset="0"/>
              </a:rPr>
              <a:t>EVOCANDO PESTALOZZI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0653" y="2053387"/>
            <a:ext cx="2213810" cy="339791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24462" y="2479666"/>
            <a:ext cx="74916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 smtClean="0"/>
              <a:t>CABEÇA &gt; CONHECIMENTO DOUTRINÁRIO</a:t>
            </a:r>
          </a:p>
          <a:p>
            <a:endParaRPr lang="pt-BR" sz="3200" b="1" i="1" dirty="0"/>
          </a:p>
          <a:p>
            <a:r>
              <a:rPr lang="pt-BR" sz="3200" b="1" i="1" dirty="0" smtClean="0"/>
              <a:t>CORAÇÃO &gt; APRIMORAMENTO MORAL</a:t>
            </a:r>
          </a:p>
          <a:p>
            <a:endParaRPr lang="pt-BR" sz="3200" b="1" i="1" dirty="0"/>
          </a:p>
          <a:p>
            <a:r>
              <a:rPr lang="pt-BR" sz="3200" b="1" i="1" dirty="0" smtClean="0"/>
              <a:t>MÃOS &gt; TRANSFORMAÇÃO SOCIAL</a:t>
            </a:r>
            <a:endParaRPr lang="pt-BR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16631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CONHECIMENTO DOUTRINÁRIO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095543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5400" b="1" i="1" dirty="0"/>
              <a:t>O</a:t>
            </a:r>
            <a:r>
              <a:rPr lang="pt-BR" sz="5400" b="1" i="1" dirty="0" smtClean="0"/>
              <a:t> </a:t>
            </a:r>
            <a:r>
              <a:rPr lang="pt-BR" sz="5400" b="1" i="1" dirty="0"/>
              <a:t>conhecimento doutrinário lhe proporcionará “ o estudo e a vivência da Doutrina Espírita, em seu tríplice aspecto, e dos ensinos morais do Evangelho de Jesus, visando ao aprimoramento moral e à formação de pessoas de bem” </a:t>
            </a:r>
            <a:endParaRPr lang="pt-BR" sz="5400" b="1" i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190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CONHECIMENTO DOUTRINÁRIO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095543"/>
            <a:ext cx="12014200" cy="54483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pt-BR" sz="4400" b="1" i="1" dirty="0"/>
              <a:t>Esse conhecimento, pois, constitui um conteúdo para além de ser “memorizado”, isto é, o que se busca é a reflexão, um pensamento em profundidade, crítico, articulado com as vivências pessoais e sociais em seus múltiplos contextos culturais. O que se tem em mira é a construção de uma “leitura” espírita da vida e da fé raciocinada preconizada pelo Codificador, capazes de aproximar a criatura do Criador, por uma nova visão de Deus, Sua Justiça e Misericórdia.</a:t>
            </a:r>
          </a:p>
          <a:p>
            <a:pPr marL="0" indent="0" algn="ctr">
              <a:buNone/>
            </a:pPr>
            <a:endParaRPr lang="pt-BR" sz="4400" b="1" i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167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APRIMORAMENTO MORAL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400" b="1" i="1" dirty="0"/>
              <a:t>Por ser uma proposta de educação integral, a evangelização preocupa-se com o aprimoramento moral (coração) da criatura e suas possibilidades de intervenção no meio (transformação social) pelas mudanças atitudinais. Conforme Leon Denis: “Não basta desenvolver as inteligências, é necessário formar caracteres, fortalecer as almas e as consciências” </a:t>
            </a:r>
            <a:endParaRPr lang="pt-BR" sz="4400" b="1" i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294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APRIMORAMENTO MORAL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4400" b="1" i="1" dirty="0"/>
              <a:t>Um ser humano de caráter transformado, esforçando-se pela superação do </a:t>
            </a:r>
            <a:r>
              <a:rPr lang="pt-BR" sz="4400" b="1" i="1" dirty="0" smtClean="0"/>
              <a:t>                   egoísmo </a:t>
            </a:r>
            <a:r>
              <a:rPr lang="pt-BR" sz="4400" b="1" i="1" dirty="0"/>
              <a:t>e todos os vícios, imperfeições </a:t>
            </a:r>
            <a:r>
              <a:rPr lang="pt-BR" sz="4400" b="1" i="1" dirty="0" smtClean="0"/>
              <a:t>                   e </a:t>
            </a:r>
            <a:r>
              <a:rPr lang="pt-BR" sz="4400" b="1" i="1" dirty="0"/>
              <a:t>defecções morais, banhado pela nova compreensão de sua natureza e </a:t>
            </a:r>
            <a:r>
              <a:rPr lang="pt-BR" sz="4400" b="1" i="1" dirty="0" smtClean="0"/>
              <a:t>                destinação </a:t>
            </a:r>
            <a:r>
              <a:rPr lang="pt-BR" sz="4400" b="1" i="1" dirty="0"/>
              <a:t>como filho de Deus.</a:t>
            </a:r>
          </a:p>
          <a:p>
            <a:pPr marL="0" indent="0" algn="ctr">
              <a:buNone/>
            </a:pPr>
            <a:endParaRPr lang="pt-BR" sz="4400" b="1" i="1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0463" y="1791201"/>
            <a:ext cx="2582780" cy="327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135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24495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TRANSFORMAÇÃO SOCIAL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047417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b="1" i="1" dirty="0"/>
              <a:t>O conhecimento doutrinário esclarece sobre a necessidade do aprimoramento moral e juntos conduzem o ser humano a uma nova forma de viver, aos atos de autocuidado, de cuidado com a Natureza e com os outros. A isso se denomina transformação social verdadeira, aquela que se inicia no próprio indivíduo, expressa pelo esforço de mudança interior que se refletirá através de suas ações na vida em sociedade.</a:t>
            </a:r>
          </a:p>
          <a:p>
            <a:pPr marL="0" indent="0" algn="ctr">
              <a:buNone/>
            </a:pP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681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SENDO ASSIM...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b="1" i="1" dirty="0"/>
              <a:t>Cabeça, coração e mãos, ou seja, conhecimento doutrinário, aprimoramento moral e transformação social, os eixos estruturantes da ação evangelizadora reclamando de todos os evangelizadores a formação permanente, a avaliação contínua e o esforço perene na busca de uma evangelização de qualidade que faça a diferença na construção de um mundo regenerado a trilhar um caminho iluminado. </a:t>
            </a:r>
            <a:endParaRPr lang="pt-BR" sz="4000" b="1" i="1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374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22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36789"/>
            <a:ext cx="10515600" cy="8286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pt-BR" sz="4800" b="1" spc="600" dirty="0" smtClean="0"/>
              <a:t>CONCLUINDO</a:t>
            </a:r>
            <a:endParaRPr lang="pt-BR" sz="4800" b="1" spc="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7800" y="1223879"/>
            <a:ext cx="12014200" cy="5448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t-BR" sz="4000" b="1" i="1" dirty="0" smtClean="0"/>
          </a:p>
          <a:p>
            <a:pPr marL="0" indent="0">
              <a:buNone/>
            </a:pPr>
            <a:endParaRPr lang="pt-BR" sz="4000" dirty="0"/>
          </a:p>
        </p:txBody>
      </p:sp>
      <p:sp>
        <p:nvSpPr>
          <p:cNvPr id="5" name="Retângulo 4"/>
          <p:cNvSpPr/>
          <p:nvPr/>
        </p:nvSpPr>
        <p:spPr>
          <a:xfrm>
            <a:off x="838200" y="1127627"/>
            <a:ext cx="61278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Evangelizar é preciso</a:t>
            </a:r>
            <a:endParaRPr lang="pt-B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790126" y="2216913"/>
            <a:ext cx="6686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 amor e qualidade</a:t>
            </a:r>
            <a:endParaRPr lang="pt-BR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914499" y="3248527"/>
            <a:ext cx="8427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Evangelizar é tarefa de todos</a:t>
            </a:r>
            <a:endParaRPr lang="pt-B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82459" y="4283697"/>
            <a:ext cx="11293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É COLABORAR COM A NOVA GERAÇÃO</a:t>
            </a:r>
            <a:endParaRPr lang="pt-B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3633" y="1959170"/>
            <a:ext cx="3067050" cy="1485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41871" y="3140243"/>
            <a:ext cx="2561371" cy="1228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84669" y="1065465"/>
            <a:ext cx="3207919" cy="1324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6822" y="5049218"/>
            <a:ext cx="2486528" cy="1582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18872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863</Words>
  <Application>Microsoft Office PowerPoint</Application>
  <PresentationFormat>Personalizar</PresentationFormat>
  <Paragraphs>63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CONHECIMENTO, AMOR E TRABALHO</vt:lpstr>
      <vt:lpstr> A AÇÃO EVANGELIZADORA</vt:lpstr>
      <vt:lpstr> BASES DA REVELAÇÃO CRÍSTICA</vt:lpstr>
      <vt:lpstr> A CAMINHADA EVOLUTIVA</vt:lpstr>
      <vt:lpstr> ENCARNANDO/REENCARNANDO</vt:lpstr>
      <vt:lpstr>IMPORTÂNCIA DA EDUCAÇÃO</vt:lpstr>
      <vt:lpstr>AGENTES EDUCACIONAIS</vt:lpstr>
      <vt:lpstr>EDUCAÇÃO MORAL </vt:lpstr>
      <vt:lpstr>RESPONSABILIDADES</vt:lpstr>
      <vt:lpstr>CONSEQUÊNCIA </vt:lpstr>
      <vt:lpstr>CONSEQUÊNCIA </vt:lpstr>
      <vt:lpstr>CONSEQUÊNCIA </vt:lpstr>
      <vt:lpstr>EVANGELIZAÇÃO INTEGRAL </vt:lpstr>
      <vt:lpstr>CONHECIMENTO DOUTRINÁRIO</vt:lpstr>
      <vt:lpstr>CONHECIMENTO DOUTRINÁRIO</vt:lpstr>
      <vt:lpstr>APRIMORAMENTO MORAL</vt:lpstr>
      <vt:lpstr>APRIMORAMENTO MORAL</vt:lpstr>
      <vt:lpstr>TRANSFORMAÇÃO SOCIAL</vt:lpstr>
      <vt:lpstr>SENDO ASSIM...</vt:lpstr>
      <vt:lpstr>CONCLUINDO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SANDRA BORBA</cp:lastModifiedBy>
  <cp:revision>26</cp:revision>
  <dcterms:created xsi:type="dcterms:W3CDTF">2016-11-07T23:55:33Z</dcterms:created>
  <dcterms:modified xsi:type="dcterms:W3CDTF">2016-11-19T09:41:19Z</dcterms:modified>
</cp:coreProperties>
</file>