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6" r:id="rId2"/>
    <p:sldId id="275" r:id="rId3"/>
    <p:sldId id="293" r:id="rId4"/>
    <p:sldId id="257" r:id="rId5"/>
    <p:sldId id="296" r:id="rId6"/>
    <p:sldId id="283" r:id="rId7"/>
    <p:sldId id="258" r:id="rId8"/>
    <p:sldId id="265" r:id="rId9"/>
    <p:sldId id="264" r:id="rId10"/>
    <p:sldId id="272" r:id="rId11"/>
    <p:sldId id="271" r:id="rId12"/>
    <p:sldId id="263" r:id="rId13"/>
    <p:sldId id="267" r:id="rId14"/>
    <p:sldId id="285" r:id="rId15"/>
    <p:sldId id="274" r:id="rId16"/>
    <p:sldId id="291" r:id="rId17"/>
    <p:sldId id="284" r:id="rId18"/>
    <p:sldId id="290" r:id="rId19"/>
    <p:sldId id="295" r:id="rId20"/>
    <p:sldId id="294" r:id="rId21"/>
    <p:sldId id="297" r:id="rId22"/>
    <p:sldId id="286" r:id="rId23"/>
    <p:sldId id="292" r:id="rId24"/>
    <p:sldId id="280" r:id="rId25"/>
    <p:sldId id="278" r:id="rId26"/>
    <p:sldId id="289" r:id="rId27"/>
    <p:sldId id="281" r:id="rId28"/>
    <p:sldId id="282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0000"/>
    <a:srgbClr val="003FBC"/>
    <a:srgbClr val="960000"/>
    <a:srgbClr val="00863D"/>
    <a:srgbClr val="009999"/>
    <a:srgbClr val="B456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573A66-BB0E-49B1-8036-7B79950CEE51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6561AD-9897-4D31-B340-5020D7FFD73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6561AD-9897-4D31-B340-5020D7FFD73D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800DB64-CE94-4CB1-82E5-C70779042C5A}" type="slidenum">
              <a:rPr lang="pt-BR" sz="1200">
                <a:solidFill>
                  <a:srgbClr val="000000"/>
                </a:solidFill>
                <a:latin typeface="Times New Roman" pitchFamily="18" charset="0"/>
              </a:rPr>
              <a:pPr algn="r"/>
              <a:t>14</a:t>
            </a:fld>
            <a:endParaRPr lang="pt-BR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42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8" name="Rectangle 3"/>
          <p:cNvSpPr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</a:pPr>
            <a:endParaRPr lang="pt-BR" sz="16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clip art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lip-art 2"/>
          <p:cNvSpPr txBox="1">
            <a:spLocks noGrp="1"/>
          </p:cNvSpPr>
          <p:nvPr>
            <p:ph type="pic" idx="4294967295"/>
          </p:nvPr>
        </p:nvSpPr>
        <p:spPr>
          <a:xfrm>
            <a:off x="685800" y="1981203"/>
            <a:ext cx="3810003" cy="41148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4648196" y="1981203"/>
            <a:ext cx="3810003" cy="41148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742D7-3173-4906-B5B6-91C7E02EF6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/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, texto e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85800" y="1981203"/>
            <a:ext cx="3810003" cy="41148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lip-art 3"/>
          <p:cNvSpPr txBox="1">
            <a:spLocks noGrp="1"/>
          </p:cNvSpPr>
          <p:nvPr>
            <p:ph type="pic" idx="4294967295"/>
          </p:nvPr>
        </p:nvSpPr>
        <p:spPr>
          <a:xfrm>
            <a:off x="4648196" y="1981203"/>
            <a:ext cx="3810003" cy="41148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pt-BR" noProof="0"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871E3-879E-4F01-B3E2-0E31A259FA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/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abela 2"/>
          <p:cNvSpPr txBox="1">
            <a:spLocks noGrp="1"/>
          </p:cNvSpPr>
          <p:nvPr>
            <p:ph type="tbl"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94191-B74A-4FD3-A315-40DFCCE12C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C6111-0926-42E7-86ED-9A7159942DE4}" type="datetimeFigureOut">
              <a:rPr lang="pt-BR" smtClean="0"/>
              <a:pPr/>
              <a:t>31/07/2020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F9F7D-7DE5-4AE5-BB62-B6889715DA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.gi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m 1" descr="Midias sociais 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3861048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</p:pic>
      <p:sp>
        <p:nvSpPr>
          <p:cNvPr id="83971" name="CaixaDeTexto 3"/>
          <p:cNvSpPr txBox="1">
            <a:spLocks noChangeArrowheads="1"/>
          </p:cNvSpPr>
          <p:nvPr/>
        </p:nvSpPr>
        <p:spPr bwMode="auto">
          <a:xfrm>
            <a:off x="1511300" y="3861048"/>
            <a:ext cx="76327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800" dirty="0">
                <a:latin typeface="Arial Black" pitchFamily="34" charset="0"/>
              </a:rPr>
              <a:t>Comunicação</a:t>
            </a:r>
          </a:p>
          <a:p>
            <a:pPr algn="ctr"/>
            <a:r>
              <a:rPr lang="pt-BR" sz="4800" dirty="0">
                <a:latin typeface="Arial Black" pitchFamily="34" charset="0"/>
              </a:rPr>
              <a:t>através do tempo.</a:t>
            </a:r>
          </a:p>
        </p:txBody>
      </p:sp>
      <p:pic>
        <p:nvPicPr>
          <p:cNvPr id="4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10865">
            <a:off x="461308" y="2751758"/>
            <a:ext cx="3108981" cy="4011591"/>
          </a:xfrm>
          <a:prstGeom prst="rect">
            <a:avLst/>
          </a:prstGeom>
          <a:noFill/>
        </p:spPr>
      </p:pic>
      <p:pic>
        <p:nvPicPr>
          <p:cNvPr id="6146" name="Picture 2" descr="Por que, então, Jesus curava?Federação Espírita Brasilei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5877272"/>
            <a:ext cx="1407756" cy="648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oeh0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9480" cy="3140968"/>
          </a:xfrm>
          <a:prstGeom prst="rect">
            <a:avLst/>
          </a:prstGeom>
        </p:spPr>
      </p:pic>
      <p:sp>
        <p:nvSpPr>
          <p:cNvPr id="5" name="CaixaDeTexto 3"/>
          <p:cNvSpPr txBox="1">
            <a:spLocks noChangeArrowheads="1"/>
          </p:cNvSpPr>
          <p:nvPr/>
        </p:nvSpPr>
        <p:spPr bwMode="auto">
          <a:xfrm>
            <a:off x="1259632" y="3573016"/>
            <a:ext cx="76327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5400" dirty="0">
                <a:latin typeface="Arial Black" pitchFamily="34" charset="0"/>
              </a:rPr>
              <a:t>Comunicação</a:t>
            </a:r>
          </a:p>
          <a:p>
            <a:pPr algn="r"/>
            <a:r>
              <a:rPr lang="pt-BR" sz="5400" dirty="0">
                <a:latin typeface="Arial Black" pitchFamily="34" charset="0"/>
              </a:rPr>
              <a:t>através</a:t>
            </a:r>
          </a:p>
          <a:p>
            <a:pPr algn="r"/>
            <a:r>
              <a:rPr lang="pt-BR" sz="5400" dirty="0">
                <a:latin typeface="Arial Black" pitchFamily="34" charset="0"/>
              </a:rPr>
              <a:t> do tempo.</a:t>
            </a:r>
          </a:p>
        </p:txBody>
      </p:sp>
      <p:pic>
        <p:nvPicPr>
          <p:cNvPr id="6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96565">
            <a:off x="1259632" y="2060848"/>
            <a:ext cx="2991930" cy="38605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96272" y="1628800"/>
            <a:ext cx="810875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7200" b="1" dirty="0"/>
              <a:t>Contagem </a:t>
            </a:r>
          </a:p>
          <a:p>
            <a:pPr algn="ctr"/>
            <a:r>
              <a:rPr lang="pt-BR" sz="7200" b="1" dirty="0"/>
              <a:t>do Tempo</a:t>
            </a:r>
          </a:p>
          <a:p>
            <a:pPr algn="ctr"/>
            <a:r>
              <a:rPr lang="pt-BR" sz="7200" dirty="0"/>
              <a:t>Pré-História/História</a:t>
            </a:r>
          </a:p>
        </p:txBody>
      </p:sp>
      <p:pic>
        <p:nvPicPr>
          <p:cNvPr id="3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04606">
            <a:off x="1029069" y="370997"/>
            <a:ext cx="2289816" cy="29546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5" descr="Homo Heidelbargens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420887"/>
            <a:ext cx="3600400" cy="432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Homem de Neanderth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2420888"/>
            <a:ext cx="2088232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6" descr="arte na pré história brasileira - Pesquisa Google | Arte na pré 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653136"/>
            <a:ext cx="360040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04606">
            <a:off x="1066452" y="124222"/>
            <a:ext cx="1907704" cy="2461555"/>
          </a:xfrm>
          <a:prstGeom prst="rect">
            <a:avLst/>
          </a:prstGeom>
          <a:noFill/>
        </p:spPr>
      </p:pic>
      <p:pic>
        <p:nvPicPr>
          <p:cNvPr id="6" name="Picture 4" descr="A arte na Pré-História | Arte e um pouco ma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779912" y="2420888"/>
            <a:ext cx="303693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Projetos de Aprendizagem-4ªsérie Margarida Pardelhas: Homens das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4653136"/>
            <a:ext cx="1480260" cy="2088232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2555776" y="404664"/>
            <a:ext cx="472661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7200" b="1" dirty="0"/>
              <a:t>Pré-História</a:t>
            </a:r>
          </a:p>
          <a:p>
            <a:pPr algn="ctr"/>
            <a:r>
              <a:rPr lang="pt-BR" sz="4800" dirty="0"/>
              <a:t>70.000 anos </a:t>
            </a:r>
            <a:r>
              <a:rPr lang="pt-BR" sz="4800" dirty="0" err="1"/>
              <a:t>a.C.</a:t>
            </a:r>
            <a:endParaRPr lang="pt-BR" sz="4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27784" y="1916832"/>
            <a:ext cx="471680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9600" b="1" dirty="0"/>
              <a:t>História</a:t>
            </a:r>
          </a:p>
          <a:p>
            <a:pPr algn="ctr"/>
            <a:r>
              <a:rPr lang="pt-BR" sz="3200" b="1" dirty="0"/>
              <a:t>4.000 anos </a:t>
            </a:r>
            <a:r>
              <a:rPr lang="pt-BR" sz="3200" b="1" dirty="0" err="1"/>
              <a:t>a.C.</a:t>
            </a:r>
            <a:r>
              <a:rPr lang="pt-BR" sz="3200" b="1" dirty="0"/>
              <a:t> – 2020 d.C.</a:t>
            </a:r>
          </a:p>
        </p:txBody>
      </p:sp>
      <p:pic>
        <p:nvPicPr>
          <p:cNvPr id="3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04606">
            <a:off x="1052162" y="615790"/>
            <a:ext cx="2136472" cy="27567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3"/>
          <p:cNvSpPr txBox="1">
            <a:spLocks noChangeArrowheads="1"/>
          </p:cNvSpPr>
          <p:nvPr/>
        </p:nvSpPr>
        <p:spPr bwMode="auto">
          <a:xfrm>
            <a:off x="1259632" y="3640331"/>
            <a:ext cx="76327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5400" dirty="0">
                <a:latin typeface="Arial Black" pitchFamily="34" charset="0"/>
              </a:rPr>
              <a:t>Comunicação</a:t>
            </a:r>
          </a:p>
          <a:p>
            <a:pPr algn="r"/>
            <a:r>
              <a:rPr lang="pt-BR" sz="5400" dirty="0">
                <a:latin typeface="Arial Black" pitchFamily="34" charset="0"/>
              </a:rPr>
              <a:t>através</a:t>
            </a:r>
          </a:p>
          <a:p>
            <a:pPr algn="r"/>
            <a:r>
              <a:rPr lang="pt-BR" sz="5400" dirty="0">
                <a:latin typeface="Arial Black" pitchFamily="34" charset="0"/>
              </a:rPr>
              <a:t> do tempo.</a:t>
            </a:r>
          </a:p>
        </p:txBody>
      </p:sp>
      <p:pic>
        <p:nvPicPr>
          <p:cNvPr id="7" name="Imagem 6" descr="desenhos-animados-de-vetor-de-evolucao-de-mulher_107791-27.jpg"/>
          <p:cNvPicPr>
            <a:picLocks noChangeAspect="1"/>
          </p:cNvPicPr>
          <p:nvPr/>
        </p:nvPicPr>
        <p:blipFill>
          <a:blip r:embed="rId2" cstate="print"/>
          <a:srcRect t="24323" b="16842"/>
          <a:stretch>
            <a:fillRect/>
          </a:stretch>
        </p:blipFill>
        <p:spPr>
          <a:xfrm>
            <a:off x="0" y="0"/>
            <a:ext cx="9144000" cy="3645024"/>
          </a:xfrm>
          <a:prstGeom prst="rect">
            <a:avLst/>
          </a:prstGeom>
        </p:spPr>
      </p:pic>
      <p:pic>
        <p:nvPicPr>
          <p:cNvPr id="6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96565">
            <a:off x="1465129" y="2745743"/>
            <a:ext cx="2573382" cy="3320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979712" y="548681"/>
          <a:ext cx="6840760" cy="6080692"/>
        </p:xfrm>
        <a:graphic>
          <a:graphicData uri="http://schemas.openxmlformats.org/drawingml/2006/table">
            <a:tbl>
              <a:tblPr/>
              <a:tblGrid>
                <a:gridCol w="13617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2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1996"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Idades</a:t>
                      </a:r>
                      <a:endParaRPr lang="pt-BR" sz="2800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Início</a:t>
                      </a:r>
                      <a:endParaRPr lang="pt-BR" sz="2800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/>
                        <a:t>Término</a:t>
                      </a:r>
                      <a:endParaRPr lang="pt-BR" sz="28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5989"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Antiga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6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4.000 a.C.</a:t>
                      </a:r>
                    </a:p>
                    <a:p>
                      <a:pPr algn="ctr"/>
                      <a:r>
                        <a:rPr lang="pt-BR" sz="2000" b="1" dirty="0"/>
                        <a:t>(invenção da escrita</a:t>
                      </a:r>
                      <a:r>
                        <a:rPr lang="pt-BR" sz="2400" b="1" dirty="0"/>
                        <a:t>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3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476 d.C. </a:t>
                      </a:r>
                    </a:p>
                    <a:p>
                      <a:pPr algn="ctr"/>
                      <a:r>
                        <a:rPr lang="pt-BR" sz="2000" b="1" dirty="0"/>
                        <a:t>(queda do Império Romano)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5989"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Média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3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476 </a:t>
                      </a:r>
                      <a:r>
                        <a:rPr lang="pt-BR" sz="2800" b="1" dirty="0" err="1"/>
                        <a:t>d.C.</a:t>
                      </a:r>
                      <a:r>
                        <a:rPr lang="pt-BR" sz="2800" b="1" dirty="0"/>
                        <a:t> </a:t>
                      </a:r>
                      <a:r>
                        <a:rPr lang="pt-BR" sz="2000" b="1" dirty="0"/>
                        <a:t>(queda do Império Romano)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1453 d.C. </a:t>
                      </a:r>
                    </a:p>
                    <a:p>
                      <a:pPr algn="ctr"/>
                      <a:r>
                        <a:rPr lang="pt-BR" sz="2000" b="1" dirty="0"/>
                        <a:t>(tomada de Constantinopla)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5989"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Modern</a:t>
                      </a:r>
                      <a:r>
                        <a:rPr lang="pt-BR" sz="2800" dirty="0"/>
                        <a:t>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6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1453 d.C. </a:t>
                      </a:r>
                    </a:p>
                    <a:p>
                      <a:pPr algn="ctr"/>
                      <a:r>
                        <a:rPr lang="pt-BR" sz="2000" b="1" dirty="0"/>
                        <a:t>(Tomada de Constantinopla</a:t>
                      </a:r>
                      <a:r>
                        <a:rPr lang="pt-BR" sz="2000" dirty="0"/>
                        <a:t>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1789 d.C. </a:t>
                      </a:r>
                    </a:p>
                    <a:p>
                      <a:pPr algn="ctr"/>
                      <a:r>
                        <a:rPr lang="pt-BR" sz="2000" b="1" dirty="0"/>
                        <a:t>(Revolução Francesa)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0729"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Contem</a:t>
                      </a:r>
                    </a:p>
                    <a:p>
                      <a:pPr algn="ctr"/>
                      <a:r>
                        <a:rPr lang="pt-BR" sz="2800" b="1" dirty="0" err="1"/>
                        <a:t>po</a:t>
                      </a:r>
                      <a:endParaRPr lang="pt-BR" sz="2800" b="1" dirty="0"/>
                    </a:p>
                    <a:p>
                      <a:pPr algn="ctr"/>
                      <a:r>
                        <a:rPr lang="pt-BR" sz="2800" b="1" dirty="0"/>
                        <a:t>rânea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3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 b="1" dirty="0"/>
                        <a:t>1789 </a:t>
                      </a:r>
                      <a:r>
                        <a:rPr lang="pt-BR" sz="2000" b="1" dirty="0"/>
                        <a:t>(Revolução Francesa)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sz="2400" b="1" dirty="0">
                        <a:latin typeface="Arial Black" pitchFamily="34" charset="0"/>
                        <a:ea typeface="Batang" pitchFamily="18" charset="-127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6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323528" y="6021288"/>
            <a:ext cx="1512915" cy="58477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pt-BR" sz="3200" b="1" dirty="0"/>
              <a:t>História</a:t>
            </a:r>
          </a:p>
        </p:txBody>
      </p:sp>
      <p:pic>
        <p:nvPicPr>
          <p:cNvPr id="1026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93565">
            <a:off x="243872" y="368394"/>
            <a:ext cx="2312447" cy="2983804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7092280" y="5157192"/>
            <a:ext cx="7553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9600" b="1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b="1" dirty="0"/>
              <a:t>COMUNICAÇÃO</a:t>
            </a:r>
            <a:br>
              <a:rPr lang="pt-BR" b="1" dirty="0"/>
            </a:br>
            <a:r>
              <a:rPr lang="pt-BR" dirty="0"/>
              <a:t>Etimologia</a:t>
            </a:r>
          </a:p>
        </p:txBody>
      </p:sp>
      <p:sp>
        <p:nvSpPr>
          <p:cNvPr id="29699" name="Rectangle 3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624388"/>
          </a:xfr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800" b="1" dirty="0"/>
              <a:t>“</a:t>
            </a:r>
            <a:r>
              <a:rPr lang="pt-BR" b="1" dirty="0"/>
              <a:t>Do latim </a:t>
            </a:r>
            <a:r>
              <a:rPr lang="pt-BR" b="1" i="1" dirty="0"/>
              <a:t>communicare</a:t>
            </a:r>
            <a:r>
              <a:rPr lang="pt-BR" b="1" dirty="0"/>
              <a:t>. Ato ou efeito de comunicar-se, compartilhar. Ato ou efeito de emitir, transmitir e receber mensagens, por meio de métodos e/ou processos convencionados, quer através da linguagem escrita ou falada, quer de sinais, signos e/ou símbolos, quer de aparelhamento técnico especializado sonoro ou visual</a:t>
            </a:r>
            <a:r>
              <a:rPr lang="pt-BR" sz="2800" b="1" dirty="0"/>
              <a:t>.”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pt-BR" sz="1600" dirty="0"/>
              <a:t>Novo dicionário Aurélio da Língua Portuguesa – Aurélio Buarque de Holanda Ferreira, Editora Nova Fronteira, 2018.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b="1" dirty="0"/>
              <a:t>COMUNICAÇÃO</a:t>
            </a:r>
            <a:br>
              <a:rPr lang="pt-BR" b="1" dirty="0"/>
            </a:br>
            <a:r>
              <a:rPr lang="pt-BR" dirty="0"/>
              <a:t>Conceito/Objetivo</a:t>
            </a: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>
            <a:normAutofit/>
          </a:bodyPr>
          <a:lstStyle/>
          <a:p>
            <a:r>
              <a:rPr lang="pt-BR" b="1" dirty="0"/>
              <a:t>É o processo de tornar comuns aos indivíduos ideias, sentimentos, hábitos, regras, atitudes, permitindo a integração e a interação entre os indivíduos e propiciando a convivência e o entendimento entre os indivíduos.</a:t>
            </a:r>
          </a:p>
          <a:p>
            <a:r>
              <a:rPr lang="pt-BR" b="1" dirty="0"/>
              <a:t>O objetivo da comunicação:  Que a mensagem seja compreendida e não convencer o receptor.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b="1" dirty="0"/>
              <a:t>COMUNICAÇÃO</a:t>
            </a:r>
            <a:br>
              <a:rPr lang="pt-BR" b="1" dirty="0"/>
            </a:br>
            <a:r>
              <a:rPr lang="pt-BR" dirty="0"/>
              <a:t>Importância</a:t>
            </a:r>
          </a:p>
        </p:txBody>
      </p:sp>
      <p:sp>
        <p:nvSpPr>
          <p:cNvPr id="26627" name="Rectangle 3"/>
          <p:cNvSpPr>
            <a:spLocks noGrp="1"/>
          </p:cNvSpPr>
          <p:nvPr>
            <p:ph idx="1"/>
          </p:nvPr>
        </p:nvSpPr>
        <p:spPr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>
              <a:spcBef>
                <a:spcPts val="900"/>
              </a:spcBef>
            </a:pPr>
            <a:endParaRPr lang="pt-BR" sz="3600" b="1" dirty="0"/>
          </a:p>
          <a:p>
            <a:pPr>
              <a:spcBef>
                <a:spcPts val="900"/>
              </a:spcBef>
            </a:pPr>
            <a:r>
              <a:rPr lang="pt-BR" sz="3600" b="1" dirty="0"/>
              <a:t>Sem comunicação não há cultura. A herança cultural é o elo de ligação das gerações e a responsável pelo processo evolutivo da humanidade no campo do saber.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b="1" dirty="0"/>
              <a:t>COMUNICAÇÃO </a:t>
            </a:r>
            <a:br>
              <a:rPr lang="pt-BR" b="1" dirty="0"/>
            </a:br>
            <a:r>
              <a:rPr lang="pt-BR" sz="4900" dirty="0"/>
              <a:t>Funções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xfrm>
            <a:off x="611560" y="1700808"/>
            <a:ext cx="3810000" cy="4114800"/>
          </a:xfr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t-BR" sz="4000" b="1" dirty="0">
                <a:solidFill>
                  <a:schemeClr val="bg1"/>
                </a:solidFill>
              </a:rPr>
              <a:t>   </a:t>
            </a:r>
            <a:r>
              <a:rPr lang="pt-BR" sz="3000" b="1" dirty="0"/>
              <a:t>Facilita</a:t>
            </a:r>
            <a:r>
              <a:rPr lang="pt-BR" sz="4000" b="1" dirty="0"/>
              <a:t> </a:t>
            </a:r>
            <a:r>
              <a:rPr lang="pt-BR" sz="3000" b="1" dirty="0"/>
              <a:t>o </a:t>
            </a:r>
            <a:r>
              <a:rPr lang="pt-BR" sz="2800" b="1" dirty="0"/>
              <a:t>entendimento  entre as pessoas</a:t>
            </a:r>
          </a:p>
          <a:p>
            <a:pPr>
              <a:lnSpc>
                <a:spcPct val="90000"/>
              </a:lnSpc>
              <a:spcBef>
                <a:spcPts val="700"/>
              </a:spcBef>
              <a:buFont typeface="Arial" charset="0"/>
              <a:buNone/>
            </a:pPr>
            <a:r>
              <a:rPr lang="pt-BR" sz="2800" b="1" dirty="0"/>
              <a:t>    É condutora do processo social; faz a interação desse processo</a:t>
            </a:r>
          </a:p>
          <a:p>
            <a:pPr>
              <a:lnSpc>
                <a:spcPct val="90000"/>
              </a:lnSpc>
              <a:spcBef>
                <a:spcPts val="700"/>
              </a:spcBef>
              <a:buFont typeface="Arial" charset="0"/>
              <a:buNone/>
            </a:pPr>
            <a:r>
              <a:rPr lang="pt-BR" sz="2800" b="1" dirty="0"/>
              <a:t>    Proporciona a manutenção do indivíduo  como ser social</a:t>
            </a:r>
          </a:p>
        </p:txBody>
      </p:sp>
      <p:sp>
        <p:nvSpPr>
          <p:cNvPr id="4" name="Rectangle 3"/>
          <p:cNvSpPr txBox="1">
            <a:spLocks/>
          </p:cNvSpPr>
          <p:nvPr/>
        </p:nvSpPr>
        <p:spPr>
          <a:xfrm>
            <a:off x="4572000" y="1700808"/>
            <a:ext cx="4246563" cy="4114800"/>
          </a:xfrm>
          <a:prstGeom prst="rect">
            <a:avLst/>
          </a:prstGeo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A linguagem (o uso da palavra articulada ou escrita) torna possível o desenvolvimento e a transmissão de culturas, bem como o funcionamento eficiente e o controle de grupos sociais.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sz="4000" b="1" dirty="0"/>
              <a:t>A Comunicação na Construção de Relacionamentos</a:t>
            </a:r>
          </a:p>
        </p:txBody>
      </p:sp>
      <p:sp>
        <p:nvSpPr>
          <p:cNvPr id="3" name="Rectangle 3"/>
          <p:cNvSpPr txBox="1">
            <a:spLocks noGrp="1"/>
          </p:cNvSpPr>
          <p:nvPr>
            <p:ph type="body" idx="2"/>
          </p:nvPr>
        </p:nvSpPr>
        <p:spPr>
          <a:xfrm>
            <a:off x="468313" y="1484313"/>
            <a:ext cx="8207375" cy="4465637"/>
          </a:xfr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 Linguagem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Os gestos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As expressões faciais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As imagens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As  artes visuais:  música, pintura, escultura,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 dança, o teatro, o cinema, o HQ...</a:t>
            </a:r>
          </a:p>
          <a:p>
            <a:pPr algn="ctr">
              <a:lnSpc>
                <a:spcPct val="90000"/>
              </a:lnSpc>
              <a:spcBef>
                <a:spcPts val="700"/>
              </a:spcBef>
              <a:buFont typeface="Arial" charset="0"/>
              <a:buNone/>
              <a:defRPr/>
            </a:pPr>
            <a:r>
              <a:rPr lang="pt-BR" b="1" dirty="0"/>
              <a:t>As convenções sociais...</a:t>
            </a:r>
          </a:p>
          <a:p>
            <a:pPr>
              <a:lnSpc>
                <a:spcPct val="90000"/>
              </a:lnSpc>
              <a:spcBef>
                <a:spcPts val="700"/>
              </a:spcBef>
              <a:defRPr/>
            </a:pPr>
            <a:endParaRPr lang="pt-BR" sz="28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700"/>
              </a:spcBef>
              <a:defRPr/>
            </a:pPr>
            <a:endParaRPr lang="pt-BR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O Signo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>
          <a:xfrm>
            <a:off x="755576" y="1556792"/>
            <a:ext cx="3810000" cy="4114800"/>
          </a:xfr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b="1" dirty="0"/>
              <a:t>Signo é tudo aquilo que, sob certos aspectos e, em alguma medida, substitui alguma coisa, representando-a para alguém.</a:t>
            </a:r>
          </a:p>
          <a:p>
            <a:pPr>
              <a:lnSpc>
                <a:spcPct val="90000"/>
              </a:lnSpc>
              <a:spcBef>
                <a:spcPts val="700"/>
              </a:spcBef>
            </a:pPr>
            <a:r>
              <a:rPr lang="pt-BR" sz="2800" dirty="0"/>
              <a:t> </a:t>
            </a:r>
            <a:r>
              <a:rPr lang="pt-BR" sz="1800" dirty="0"/>
              <a:t>Charles </a:t>
            </a:r>
            <a:r>
              <a:rPr lang="pt-BR" sz="1800" dirty="0" err="1"/>
              <a:t>Sanders</a:t>
            </a:r>
            <a:r>
              <a:rPr lang="pt-BR" sz="1800" dirty="0"/>
              <a:t> </a:t>
            </a:r>
            <a:r>
              <a:rPr lang="pt-BR" sz="1800" dirty="0" err="1"/>
              <a:t>Peirce</a:t>
            </a:r>
            <a:endParaRPr lang="pt-BR" sz="1800" dirty="0"/>
          </a:p>
        </p:txBody>
      </p:sp>
      <p:sp>
        <p:nvSpPr>
          <p:cNvPr id="4" name="Rectangle 4"/>
          <p:cNvSpPr txBox="1">
            <a:spLocks/>
          </p:cNvSpPr>
          <p:nvPr/>
        </p:nvSpPr>
        <p:spPr>
          <a:xfrm>
            <a:off x="4860032" y="1556792"/>
            <a:ext cx="3810000" cy="4114800"/>
          </a:xfrm>
          <a:prstGeom prst="rect">
            <a:avLst/>
          </a:prstGeo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BR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Um signo é uma coisa que, além da espécie ingerida pelos sentidos, faz, por ela, vir ao pensamento qualquer outra coisa.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Santo Agostinho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ângulo 23"/>
          <p:cNvSpPr/>
          <p:nvPr/>
        </p:nvSpPr>
        <p:spPr>
          <a:xfrm>
            <a:off x="6804248" y="1916832"/>
            <a:ext cx="1800200" cy="1728192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4716016" y="1916832"/>
            <a:ext cx="1800200" cy="172819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2627784" y="1916832"/>
            <a:ext cx="1800200" cy="1728192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  <a:solidFill>
            <a:srgbClr val="960000"/>
          </a:solidFill>
        </p:spPr>
        <p:txBody>
          <a:bodyPr>
            <a:normAutofit/>
          </a:bodyPr>
          <a:lstStyle/>
          <a:p>
            <a:r>
              <a:rPr lang="pt-BR" b="1" dirty="0"/>
              <a:t>O Processo Comunicativo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619672" y="5013176"/>
            <a:ext cx="1994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/>
              <a:t>Feedback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39552" y="1916832"/>
            <a:ext cx="1800200" cy="1728192"/>
          </a:xfrm>
          <a:prstGeom prst="rect">
            <a:avLst/>
          </a:prstGeom>
          <a:solidFill>
            <a:srgbClr val="00863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683568" y="2348880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/>
              <a:t>Emitente</a:t>
            </a:r>
          </a:p>
          <a:p>
            <a:pPr algn="ctr"/>
            <a:r>
              <a:rPr lang="pt-BR" sz="2000" b="1" dirty="0"/>
              <a:t>(quem)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2915816" y="2348880"/>
            <a:ext cx="12070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/>
              <a:t>Código</a:t>
            </a:r>
          </a:p>
          <a:p>
            <a:pPr algn="ctr"/>
            <a:r>
              <a:rPr lang="pt-BR" sz="2000" b="1" dirty="0"/>
              <a:t>(sinais)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4716016" y="2348880"/>
            <a:ext cx="18319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/>
              <a:t>Mensagem</a:t>
            </a:r>
          </a:p>
          <a:p>
            <a:pPr algn="ctr"/>
            <a:r>
              <a:rPr lang="pt-BR" b="1" dirty="0"/>
              <a:t>(o que se </a:t>
            </a:r>
          </a:p>
          <a:p>
            <a:pPr algn="ctr"/>
            <a:r>
              <a:rPr lang="pt-BR" b="1" dirty="0"/>
              <a:t>quer dizer)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7164288" y="2348880"/>
            <a:ext cx="10791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/>
              <a:t>Canal</a:t>
            </a:r>
          </a:p>
          <a:p>
            <a:r>
              <a:rPr lang="pt-BR" sz="2000" b="1" dirty="0"/>
              <a:t>(o meio)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4716016" y="3933056"/>
            <a:ext cx="1800200" cy="1728192"/>
          </a:xfrm>
          <a:prstGeom prst="rect">
            <a:avLst/>
          </a:prstGeom>
          <a:solidFill>
            <a:srgbClr val="00863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6444208" y="4365104"/>
            <a:ext cx="1800200" cy="1728192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CaixaDeTexto 25"/>
          <p:cNvSpPr txBox="1"/>
          <p:nvPr/>
        </p:nvSpPr>
        <p:spPr>
          <a:xfrm>
            <a:off x="4806999" y="4293096"/>
            <a:ext cx="16292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/>
              <a:t>Receptor</a:t>
            </a:r>
          </a:p>
          <a:p>
            <a:pPr algn="ctr"/>
            <a:r>
              <a:rPr lang="pt-BR" sz="2000" b="1" dirty="0"/>
              <a:t>(destinatário)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6542727" y="4509120"/>
            <a:ext cx="1621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/>
              <a:t>Decodificação</a:t>
            </a:r>
          </a:p>
          <a:p>
            <a:pPr algn="ctr"/>
            <a:r>
              <a:rPr lang="pt-BR" b="1" dirty="0"/>
              <a:t>(interpretação)</a:t>
            </a:r>
          </a:p>
        </p:txBody>
      </p:sp>
      <p:sp>
        <p:nvSpPr>
          <p:cNvPr id="28" name="Seta dobrada 27"/>
          <p:cNvSpPr/>
          <p:nvPr/>
        </p:nvSpPr>
        <p:spPr>
          <a:xfrm rot="16200000">
            <a:off x="2051720" y="2492896"/>
            <a:ext cx="1008112" cy="3888432"/>
          </a:xfrm>
          <a:prstGeom prst="ben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0" name="Seta para a direita 29"/>
          <p:cNvSpPr/>
          <p:nvPr/>
        </p:nvSpPr>
        <p:spPr>
          <a:xfrm>
            <a:off x="3563888" y="4581128"/>
            <a:ext cx="1080120" cy="432048"/>
          </a:xfrm>
          <a:prstGeom prst="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Seta para a direita 30"/>
          <p:cNvSpPr/>
          <p:nvPr/>
        </p:nvSpPr>
        <p:spPr>
          <a:xfrm>
            <a:off x="2051720" y="1916832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Seta para a direita 33"/>
          <p:cNvSpPr/>
          <p:nvPr/>
        </p:nvSpPr>
        <p:spPr>
          <a:xfrm>
            <a:off x="4139952" y="1916832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Seta para a direita 35"/>
          <p:cNvSpPr/>
          <p:nvPr/>
        </p:nvSpPr>
        <p:spPr>
          <a:xfrm>
            <a:off x="6228184" y="1916832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Seta para a direita 36"/>
          <p:cNvSpPr/>
          <p:nvPr/>
        </p:nvSpPr>
        <p:spPr>
          <a:xfrm rot="8054424">
            <a:off x="6109867" y="363420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Seta para a esquerda e para a direita 39"/>
          <p:cNvSpPr/>
          <p:nvPr/>
        </p:nvSpPr>
        <p:spPr>
          <a:xfrm>
            <a:off x="6012160" y="5301208"/>
            <a:ext cx="1216152" cy="340616"/>
          </a:xfrm>
          <a:prstGeom prst="left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CaixaDeTexto 40"/>
          <p:cNvSpPr txBox="1"/>
          <p:nvPr/>
        </p:nvSpPr>
        <p:spPr>
          <a:xfrm>
            <a:off x="2051720" y="4293096"/>
            <a:ext cx="1217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Mão dupla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sz="4000" b="1" dirty="0"/>
              <a:t>Barreiras à Comunicação Eficaz</a:t>
            </a:r>
          </a:p>
        </p:txBody>
      </p:sp>
      <p:sp>
        <p:nvSpPr>
          <p:cNvPr id="24579" name="Espaço Reservado para Texto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19256" cy="639762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pt-BR" sz="3200" dirty="0"/>
              <a:t> Ruídos no Processo de Comunicação</a:t>
            </a:r>
          </a:p>
        </p:txBody>
      </p:sp>
      <p:sp>
        <p:nvSpPr>
          <p:cNvPr id="24580" name="Rectangle 3"/>
          <p:cNvSpPr>
            <a:spLocks noGrp="1"/>
          </p:cNvSpPr>
          <p:nvPr>
            <p:ph sz="half" idx="2"/>
          </p:nvPr>
        </p:nvSpPr>
        <p:spPr>
          <a:solidFill>
            <a:srgbClr val="002060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dirty="0"/>
              <a:t>   </a:t>
            </a:r>
            <a:endParaRPr lang="pt-BR" b="1" dirty="0"/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b="1" dirty="0"/>
              <a:t> </a:t>
            </a:r>
            <a:r>
              <a:rPr lang="pt-BR" sz="2800" b="1" dirty="0"/>
              <a:t>Canal inadequado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sz="2800" b="1" dirty="0"/>
              <a:t> Excesso de informação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sz="2800" b="1" dirty="0"/>
              <a:t> Tipos de informação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sz="2800" b="1" dirty="0"/>
              <a:t> Localização física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sz="2800" b="1" dirty="0"/>
              <a:t> Redundância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r>
              <a:rPr lang="pt-BR" sz="2800" b="1" dirty="0"/>
              <a:t> </a:t>
            </a:r>
          </a:p>
          <a:p>
            <a:pPr>
              <a:spcBef>
                <a:spcPts val="600"/>
              </a:spcBef>
              <a:buFont typeface="Arial" charset="0"/>
              <a:buNone/>
            </a:pPr>
            <a:endParaRPr lang="pt-BR" b="1" dirty="0"/>
          </a:p>
        </p:txBody>
      </p:sp>
      <p:sp>
        <p:nvSpPr>
          <p:cNvPr id="24582" name="Espaço Reservado para Conteúdo 3"/>
          <p:cNvSpPr>
            <a:spLocks noGrp="1"/>
          </p:cNvSpPr>
          <p:nvPr>
            <p:ph sz="quarter" idx="4"/>
          </p:nvPr>
        </p:nvSpPr>
        <p:spPr>
          <a:xfrm>
            <a:off x="4716016" y="2204864"/>
            <a:ext cx="3959423" cy="3951288"/>
          </a:xfrm>
          <a:solidFill>
            <a:srgbClr val="002060"/>
          </a:solidFill>
          <a:ln>
            <a:solidFill>
              <a:srgbClr val="00B0F0"/>
            </a:solidFill>
          </a:ln>
        </p:spPr>
        <p:txBody>
          <a:bodyPr/>
          <a:lstStyle/>
          <a:p>
            <a:endParaRPr lang="pt-BR" b="1" dirty="0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sz="2800" b="1" dirty="0"/>
              <a:t>Signos fora do código</a:t>
            </a:r>
          </a:p>
          <a:p>
            <a:pPr>
              <a:buFont typeface="Arial" charset="0"/>
              <a:buNone/>
            </a:pPr>
            <a:r>
              <a:rPr lang="pt-BR" sz="2800" b="1" dirty="0"/>
              <a:t> Signos fora do contexto</a:t>
            </a:r>
          </a:p>
          <a:p>
            <a:pPr>
              <a:buFont typeface="Arial" charset="0"/>
              <a:buNone/>
            </a:pPr>
            <a:r>
              <a:rPr lang="pt-BR" sz="2800" b="1" dirty="0"/>
              <a:t> Falhas gramaticais</a:t>
            </a:r>
          </a:p>
          <a:p>
            <a:pPr>
              <a:buFont typeface="Arial" charset="0"/>
              <a:buNone/>
            </a:pPr>
            <a:r>
              <a:rPr lang="pt-BR" sz="2800" b="1" dirty="0"/>
              <a:t> Qualidade da fonte de</a:t>
            </a:r>
          </a:p>
          <a:p>
            <a:pPr>
              <a:buFont typeface="Arial" charset="0"/>
              <a:buNone/>
            </a:pPr>
            <a:r>
              <a:rPr lang="pt-BR" sz="2800" b="1" dirty="0"/>
              <a:t>  informação </a:t>
            </a:r>
          </a:p>
          <a:p>
            <a:pPr>
              <a:buFont typeface="Arial" charset="0"/>
              <a:buNone/>
            </a:pPr>
            <a:r>
              <a:rPr lang="pt-BR" sz="2800" b="1" dirty="0"/>
              <a:t> 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Comunicação Intrapessoal</a:t>
            </a:r>
          </a:p>
        </p:txBody>
      </p:sp>
      <p:pic>
        <p:nvPicPr>
          <p:cNvPr id="6" name="Imagem 5" descr="Solidão Oleo sobre tela - Frederic Leighton. 1st Baron Leigh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484784"/>
            <a:ext cx="2592288" cy="5256585"/>
          </a:xfrm>
          <a:prstGeom prst="rect">
            <a:avLst/>
          </a:prstGeom>
        </p:spPr>
      </p:pic>
      <p:pic>
        <p:nvPicPr>
          <p:cNvPr id="8" name="Imagem 7" descr="Narciso - Caravagg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484784"/>
            <a:ext cx="4684050" cy="52584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Comunicação NVerbal</a:t>
            </a:r>
          </a:p>
        </p:txBody>
      </p:sp>
      <p:pic>
        <p:nvPicPr>
          <p:cNvPr id="4" name="Imagem 1" descr="duvida.png"/>
          <p:cNvPicPr>
            <a:picLocks noChangeAspect="1"/>
          </p:cNvPicPr>
          <p:nvPr/>
        </p:nvPicPr>
        <p:blipFill>
          <a:blip r:embed="rId2" cstate="print"/>
          <a:srcRect l="12371"/>
          <a:stretch>
            <a:fillRect/>
          </a:stretch>
        </p:blipFill>
        <p:spPr bwMode="auto">
          <a:xfrm>
            <a:off x="467544" y="1484784"/>
            <a:ext cx="306045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Arrependimen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484784"/>
            <a:ext cx="2304256" cy="2390156"/>
          </a:xfrm>
          <a:prstGeom prst="rect">
            <a:avLst/>
          </a:prstGeom>
        </p:spPr>
      </p:pic>
      <p:pic>
        <p:nvPicPr>
          <p:cNvPr id="11" name="Imagem 10" descr="Polinizaçã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3933056"/>
            <a:ext cx="3166755" cy="2376264"/>
          </a:xfrm>
          <a:prstGeom prst="rect">
            <a:avLst/>
          </a:prstGeom>
        </p:spPr>
      </p:pic>
      <p:pic>
        <p:nvPicPr>
          <p:cNvPr id="5122" name="Picture 2" descr="https://d168rbuicf8uyi.cloudfront.net/wp-content/uploads/2018/09/03091223/Artigo_Sagitario-300x3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933056"/>
            <a:ext cx="2452836" cy="2452836"/>
          </a:xfrm>
          <a:prstGeom prst="rect">
            <a:avLst/>
          </a:prstGeom>
          <a:noFill/>
        </p:spPr>
      </p:pic>
      <p:pic>
        <p:nvPicPr>
          <p:cNvPr id="5124" name="Picture 4" descr="ASTROLOGIA – A tatuagem ideal de cada sig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933056"/>
            <a:ext cx="2448272" cy="2304256"/>
          </a:xfrm>
          <a:prstGeom prst="rect">
            <a:avLst/>
          </a:prstGeom>
          <a:noFill/>
        </p:spPr>
      </p:pic>
      <p:pic>
        <p:nvPicPr>
          <p:cNvPr id="5126" name="Picture 6" descr="Sinais de Trânsito - Aprenda para que servem e os seus significados -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1484784"/>
            <a:ext cx="2664296" cy="237626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/>
          </a:bodyPr>
          <a:lstStyle/>
          <a:p>
            <a:r>
              <a:rPr lang="pt-BR" sz="3600" b="1" dirty="0"/>
              <a:t>Comunicação Verbal - Interpessoal</a:t>
            </a:r>
          </a:p>
        </p:txBody>
      </p:sp>
      <p:pic>
        <p:nvPicPr>
          <p:cNvPr id="5" name="Imagem 4" descr="Jesus e Felipe.jpg"/>
          <p:cNvPicPr>
            <a:picLocks noChangeAspect="1"/>
          </p:cNvPicPr>
          <p:nvPr/>
        </p:nvPicPr>
        <p:blipFill>
          <a:blip r:embed="rId2" cstate="print"/>
          <a:srcRect b="6955"/>
          <a:stretch>
            <a:fillRect/>
          </a:stretch>
        </p:blipFill>
        <p:spPr>
          <a:xfrm>
            <a:off x="467544" y="1484784"/>
            <a:ext cx="3289300" cy="2232248"/>
          </a:xfrm>
          <a:prstGeom prst="rect">
            <a:avLst/>
          </a:prstGeom>
        </p:spPr>
      </p:pic>
      <p:pic>
        <p:nvPicPr>
          <p:cNvPr id="6" name="Imagem 5" descr="Jesus e tomé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1484784"/>
            <a:ext cx="1990725" cy="2232248"/>
          </a:xfrm>
          <a:prstGeom prst="rect">
            <a:avLst/>
          </a:prstGeom>
        </p:spPr>
      </p:pic>
      <p:pic>
        <p:nvPicPr>
          <p:cNvPr id="9" name="Imagem 8" descr="Jesus em casa de Marta e Mari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1484784"/>
            <a:ext cx="2736304" cy="2232248"/>
          </a:xfrm>
          <a:prstGeom prst="rect">
            <a:avLst/>
          </a:prstGeom>
        </p:spPr>
      </p:pic>
      <p:pic>
        <p:nvPicPr>
          <p:cNvPr id="10" name="Imagem 9" descr="Jesus Mulher samarita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3789040"/>
            <a:ext cx="3912434" cy="2952328"/>
          </a:xfrm>
          <a:prstGeom prst="rect">
            <a:avLst/>
          </a:prstGeom>
        </p:spPr>
      </p:pic>
      <p:pic>
        <p:nvPicPr>
          <p:cNvPr id="12" name="Imagem 11" descr="Jesus+e+Nicodemo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789040"/>
            <a:ext cx="4176464" cy="2952328"/>
          </a:xfrm>
          <a:prstGeom prst="rect">
            <a:avLst/>
          </a:prstGeom>
          <a:ln>
            <a:solidFill>
              <a:schemeClr val="tx1">
                <a:lumMod val="95000"/>
              </a:schemeClr>
            </a:solidFill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83768" y="2276872"/>
            <a:ext cx="4104456" cy="1143000"/>
          </a:xfrm>
        </p:spPr>
        <p:txBody>
          <a:bodyPr>
            <a:normAutofit fontScale="90000"/>
          </a:bodyPr>
          <a:lstStyle/>
          <a:p>
            <a:r>
              <a:rPr lang="pt-BR" sz="6600" b="1" dirty="0"/>
              <a:t>Panorama </a:t>
            </a:r>
            <a:br>
              <a:rPr lang="pt-BR" sz="6600" b="1" dirty="0"/>
            </a:br>
            <a:r>
              <a:rPr lang="pt-BR" sz="6600" b="1" dirty="0"/>
              <a:t>de </a:t>
            </a:r>
            <a:br>
              <a:rPr lang="pt-BR" sz="6600" b="1" dirty="0"/>
            </a:br>
            <a:r>
              <a:rPr lang="pt-BR" sz="8000" b="1" dirty="0"/>
              <a:t>Mídia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Mídia Off-line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solidFill>
            <a:srgbClr val="00206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pt-BR" sz="3600" dirty="0"/>
              <a:t>Eletrônica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solidFill>
            <a:srgbClr val="003FBC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/>
          <a:lstStyle/>
          <a:p>
            <a:r>
              <a:rPr lang="pt-BR" sz="3200" b="1" dirty="0"/>
              <a:t>TV</a:t>
            </a:r>
          </a:p>
          <a:p>
            <a:r>
              <a:rPr lang="pt-BR" sz="3200" b="1" dirty="0"/>
              <a:t>Rádio</a:t>
            </a:r>
          </a:p>
          <a:p>
            <a:r>
              <a:rPr lang="pt-BR" sz="3200" b="1" dirty="0"/>
              <a:t>Cinema</a:t>
            </a:r>
          </a:p>
          <a:p>
            <a:r>
              <a:rPr lang="pt-BR" sz="3200" b="1" dirty="0"/>
              <a:t>Alto-falante</a:t>
            </a:r>
          </a:p>
          <a:p>
            <a:r>
              <a:rPr lang="pt-BR" sz="3200" b="1" dirty="0"/>
              <a:t>Drive-in</a:t>
            </a:r>
          </a:p>
          <a:p>
            <a:endParaRPr lang="pt-BR" sz="4000" b="1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solidFill>
            <a:srgbClr val="00206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pt-BR" sz="3600" dirty="0"/>
              <a:t>Impressa</a:t>
            </a:r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solidFill>
            <a:srgbClr val="003FBC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pt-BR" b="1" dirty="0"/>
              <a:t>Jornal</a:t>
            </a:r>
          </a:p>
          <a:p>
            <a:r>
              <a:rPr lang="pt-BR" b="1" dirty="0"/>
              <a:t>Revista</a:t>
            </a:r>
          </a:p>
          <a:p>
            <a:r>
              <a:rPr lang="pt-BR" b="1" dirty="0"/>
              <a:t>Mala-direta</a:t>
            </a:r>
          </a:p>
          <a:p>
            <a:r>
              <a:rPr lang="pt-BR" b="1" dirty="0"/>
              <a:t>Cartaz, Banner</a:t>
            </a:r>
          </a:p>
          <a:p>
            <a:r>
              <a:rPr lang="pt-BR" b="1" dirty="0"/>
              <a:t>Catálogo, Encarte</a:t>
            </a:r>
          </a:p>
          <a:p>
            <a:r>
              <a:rPr lang="pt-BR" b="1" dirty="0"/>
              <a:t>Folheto</a:t>
            </a:r>
          </a:p>
          <a:p>
            <a:r>
              <a:rPr lang="pt-BR" b="1" dirty="0"/>
              <a:t>Portfólio</a:t>
            </a:r>
          </a:p>
          <a:p>
            <a:r>
              <a:rPr lang="pt-BR" b="1" dirty="0"/>
              <a:t>Tabloide</a:t>
            </a:r>
          </a:p>
          <a:p>
            <a:r>
              <a:rPr lang="pt-BR" b="1" dirty="0"/>
              <a:t>Outdoor(Mídia exterior)</a:t>
            </a:r>
          </a:p>
          <a:p>
            <a:endParaRPr lang="pt-BR" b="1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pt-BR" sz="2400" dirty="0"/>
              <a:t>Johannes Gutenberg - 1396-1468</a:t>
            </a:r>
          </a:p>
        </p:txBody>
      </p:sp>
      <p:pic>
        <p:nvPicPr>
          <p:cNvPr id="10" name="Espaço Reservado para Imagem 9" descr="Gutemberg.gif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652" b="2652"/>
          <a:stretch>
            <a:fillRect/>
          </a:stretch>
        </p:blipFill>
        <p:spPr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13" name="Espaço Reservado para Texto 12"/>
          <p:cNvSpPr>
            <a:spLocks noGrp="1"/>
          </p:cNvSpPr>
          <p:nvPr>
            <p:ph type="body" sz="half" idx="2"/>
          </p:nvPr>
        </p:nvSpPr>
        <p:spPr>
          <a:solidFill>
            <a:srgbClr val="003FBC"/>
          </a:solidFill>
        </p:spPr>
        <p:txBody>
          <a:bodyPr>
            <a:noAutofit/>
          </a:bodyPr>
          <a:lstStyle/>
          <a:p>
            <a:r>
              <a:rPr lang="pt-BR" sz="2400" b="1" dirty="0"/>
              <a:t>Impressor alemão. O primeiro a usar a prensa e os tipos móveis</a:t>
            </a:r>
            <a:r>
              <a:rPr lang="pt-BR" sz="2400" dirty="0"/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" descr="Mídias sociais 6.jpg"/>
          <p:cNvPicPr>
            <a:picLocks noChangeAspect="1"/>
          </p:cNvPicPr>
          <p:nvPr/>
        </p:nvPicPr>
        <p:blipFill>
          <a:blip r:embed="rId2" cstate="print"/>
          <a:srcRect b="17426"/>
          <a:stretch>
            <a:fillRect/>
          </a:stretch>
        </p:blipFill>
        <p:spPr bwMode="auto">
          <a:xfrm>
            <a:off x="107504" y="1187161"/>
            <a:ext cx="8928992" cy="5554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pt-BR" b="1" dirty="0"/>
              <a:t>Mídia On-line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Comunicação Massiva</a:t>
            </a:r>
          </a:p>
        </p:txBody>
      </p:sp>
      <p:pic>
        <p:nvPicPr>
          <p:cNvPr id="40962" name="Picture 2" descr="IBOPE: Internet é o segundo meio de comunicação mais usado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4896543" cy="43548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CaixaDeTexto 6"/>
          <p:cNvSpPr txBox="1"/>
          <p:nvPr/>
        </p:nvSpPr>
        <p:spPr>
          <a:xfrm>
            <a:off x="5940152" y="1484784"/>
            <a:ext cx="2698687" cy="5139869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pt-BR" sz="2800" b="1" dirty="0"/>
              <a:t>Mídias Sociais</a:t>
            </a:r>
            <a:endParaRPr lang="pt-BR" dirty="0"/>
          </a:p>
          <a:p>
            <a:r>
              <a:rPr lang="pt-BR" sz="2800" b="1" dirty="0"/>
              <a:t>Interativas</a:t>
            </a:r>
          </a:p>
          <a:p>
            <a:r>
              <a:rPr lang="pt-BR" b="1" dirty="0"/>
              <a:t>Usuários interagem</a:t>
            </a:r>
          </a:p>
          <a:p>
            <a:r>
              <a:rPr lang="pt-BR" b="1" dirty="0"/>
              <a:t>sem produzir conteúdos</a:t>
            </a:r>
          </a:p>
          <a:p>
            <a:endParaRPr lang="pt-BR" b="1" dirty="0"/>
          </a:p>
          <a:p>
            <a:r>
              <a:rPr lang="pt-BR" sz="2800" b="1" dirty="0"/>
              <a:t>Expressivas</a:t>
            </a:r>
          </a:p>
          <a:p>
            <a:r>
              <a:rPr lang="pt-BR" b="1" dirty="0"/>
              <a:t>Quem escreve expõe </a:t>
            </a:r>
          </a:p>
          <a:p>
            <a:r>
              <a:rPr lang="pt-BR" b="1" dirty="0"/>
              <a:t>opiniões ou explana</a:t>
            </a:r>
          </a:p>
          <a:p>
            <a:r>
              <a:rPr lang="pt-BR" b="1" dirty="0"/>
              <a:t>algum assunto </a:t>
            </a:r>
          </a:p>
          <a:p>
            <a:r>
              <a:rPr lang="pt-BR" b="1" dirty="0"/>
              <a:t>Twiter, Facebook...</a:t>
            </a:r>
          </a:p>
          <a:p>
            <a:endParaRPr lang="pt-BR" b="1" dirty="0"/>
          </a:p>
          <a:p>
            <a:r>
              <a:rPr lang="pt-BR" sz="2800" b="1" dirty="0"/>
              <a:t>Colaborativas</a:t>
            </a:r>
          </a:p>
          <a:p>
            <a:r>
              <a:rPr lang="pt-BR" b="1" dirty="0"/>
              <a:t>Os usuários colaboram</a:t>
            </a:r>
          </a:p>
          <a:p>
            <a:r>
              <a:rPr lang="pt-BR" b="1" dirty="0"/>
              <a:t>entre si e podem produzir </a:t>
            </a:r>
          </a:p>
          <a:p>
            <a:r>
              <a:rPr lang="pt-BR" b="1" dirty="0"/>
              <a:t>novos conteúdos</a:t>
            </a:r>
          </a:p>
          <a:p>
            <a:r>
              <a:rPr lang="pt-BR" b="1" dirty="0"/>
              <a:t>Wikipédia...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2" descr="teclado.jpg"/>
          <p:cNvPicPr>
            <a:picLocks noChangeAspect="1"/>
          </p:cNvPicPr>
          <p:nvPr/>
        </p:nvPicPr>
        <p:blipFill>
          <a:blip r:embed="rId2" cstate="print"/>
          <a:srcRect b="49561"/>
          <a:stretch>
            <a:fillRect/>
          </a:stretch>
        </p:blipFill>
        <p:spPr bwMode="auto">
          <a:xfrm>
            <a:off x="0" y="-28575"/>
            <a:ext cx="9144000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3" descr="Midias digitais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88640"/>
            <a:ext cx="6506750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3315" name="Imagem 1" descr="Midias digitais 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0800"/>
            <a:ext cx="4427538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/>
          <a:lstStyle/>
          <a:p>
            <a:r>
              <a:rPr lang="pt-BR" b="1" dirty="0"/>
              <a:t>A Ética na CSE</a:t>
            </a: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611188" y="1628775"/>
            <a:ext cx="3810000" cy="4464050"/>
          </a:xfrm>
          <a:solidFill>
            <a:srgbClr val="002060"/>
          </a:solidFill>
          <a:ln w="9528">
            <a:solidFill>
              <a:srgbClr val="FFFF00"/>
            </a:solidFill>
          </a:ln>
        </p:spPr>
        <p:txBody>
          <a:bodyPr/>
          <a:lstStyle/>
          <a:p>
            <a:r>
              <a:rPr lang="pt-BR" b="1" dirty="0"/>
              <a:t>A ética surge, quando nos perguntamos como devemos agir e/ou interagir em relação ao próximo.</a:t>
            </a:r>
          </a:p>
          <a:p>
            <a:endParaRPr lang="pt-BR" b="1" dirty="0"/>
          </a:p>
          <a:p>
            <a:r>
              <a:rPr lang="pt-BR" b="1" dirty="0"/>
              <a:t>Resposta:  Com postura dialógica e fraternal.</a:t>
            </a:r>
          </a:p>
          <a:p>
            <a:endParaRPr lang="pt-BR" b="1" dirty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8436" name="Rectangle 4"/>
          <p:cNvSpPr>
            <a:spLocks noGrp="1"/>
          </p:cNvSpPr>
          <p:nvPr>
            <p:ph idx="2"/>
          </p:nvPr>
        </p:nvSpPr>
        <p:spPr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>
              <a:spcBef>
                <a:spcPts val="900"/>
              </a:spcBef>
            </a:pPr>
            <a:r>
              <a:rPr lang="pt-BR" dirty="0">
                <a:solidFill>
                  <a:srgbClr val="FFFF00"/>
                </a:solidFill>
              </a:rPr>
              <a:t> </a:t>
            </a:r>
            <a:r>
              <a:rPr lang="pt-BR" sz="3600" b="1" dirty="0"/>
              <a:t>“Fazer ao próximo o que gostaríamos que os outros nos fizessem”</a:t>
            </a:r>
            <a:r>
              <a:rPr lang="pt-BR" sz="3200" b="1" dirty="0"/>
              <a:t> - </a:t>
            </a:r>
            <a:r>
              <a:rPr lang="pt-BR" sz="2000" b="1" dirty="0"/>
              <a:t>Jesus</a:t>
            </a:r>
            <a:r>
              <a:rPr lang="pt-BR" sz="3200" b="1" dirty="0"/>
              <a:t>  </a:t>
            </a:r>
          </a:p>
          <a:p>
            <a:pPr>
              <a:spcBef>
                <a:spcPts val="900"/>
              </a:spcBef>
            </a:pPr>
            <a:endParaRPr lang="pt-BR" sz="3200" dirty="0"/>
          </a:p>
          <a:p>
            <a:pPr>
              <a:spcBef>
                <a:spcPts val="900"/>
              </a:spcBef>
            </a:pPr>
            <a:r>
              <a:rPr lang="pt-BR" dirty="0"/>
              <a:t>Regra áurea indicada para a reflexão ética</a:t>
            </a:r>
            <a:r>
              <a:rPr lang="pt-BR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4"/>
          <p:cNvSpPr>
            <a:spLocks noGrp="1"/>
          </p:cNvSpPr>
          <p:nvPr>
            <p:ph type="body" idx="2"/>
          </p:nvPr>
        </p:nvSpPr>
        <p:spPr>
          <a:xfrm>
            <a:off x="539552" y="1628800"/>
            <a:ext cx="3810000" cy="4114800"/>
          </a:xfr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b="1" dirty="0"/>
              <a:t>“...mas ensinai, a exemplo de Jesus, pela doçura e persuasão e não pela força(...)”*</a:t>
            </a:r>
          </a:p>
          <a:p>
            <a:pPr>
              <a:lnSpc>
                <a:spcPct val="90000"/>
              </a:lnSpc>
            </a:pPr>
            <a:endParaRPr lang="pt-BR" dirty="0"/>
          </a:p>
          <a:p>
            <a:pPr>
              <a:lnSpc>
                <a:spcPct val="90000"/>
              </a:lnSpc>
            </a:pPr>
            <a:r>
              <a:rPr lang="pt-BR" dirty="0"/>
              <a:t>*</a:t>
            </a:r>
            <a:r>
              <a:rPr lang="pt-BR" sz="2000" dirty="0"/>
              <a:t>Allan Kardec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pt-BR" sz="1800" dirty="0"/>
              <a:t>O Livro dos Espíritos,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pt-BR" sz="1800" dirty="0"/>
              <a:t>Leis Morais, 841</a:t>
            </a:r>
          </a:p>
        </p:txBody>
      </p:sp>
      <p:sp>
        <p:nvSpPr>
          <p:cNvPr id="4" name="Rectangle 3"/>
          <p:cNvSpPr txBox="1">
            <a:spLocks/>
          </p:cNvSpPr>
          <p:nvPr/>
        </p:nvSpPr>
        <p:spPr>
          <a:xfrm>
            <a:off x="4932040" y="1628800"/>
            <a:ext cx="3810000" cy="4114800"/>
          </a:xfrm>
          <a:prstGeom prst="rect">
            <a:avLst/>
          </a:prstGeom>
          <a:solidFill>
            <a:srgbClr val="00007F"/>
          </a:solidFill>
          <a:ln w="9528">
            <a:solidFill>
              <a:srgbClr val="00FFFF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 sede cumpridores da palavra e não somente ouvintes(...)”.*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Tiago, 1:2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*Novo Testamento</a:t>
            </a:r>
          </a:p>
        </p:txBody>
      </p:sp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solidFill>
            <a:srgbClr val="960000"/>
          </a:solidFill>
        </p:spPr>
        <p:txBody>
          <a:bodyPr>
            <a:normAutofit fontScale="90000"/>
          </a:bodyPr>
          <a:lstStyle/>
          <a:p>
            <a:r>
              <a:rPr lang="pt-BR" b="1" dirty="0"/>
              <a:t>A Ética </a:t>
            </a:r>
            <a:br>
              <a:rPr lang="pt-BR" b="1" dirty="0"/>
            </a:br>
            <a:r>
              <a:rPr lang="pt-BR" b="1" dirty="0"/>
              <a:t>na Comunicação Social Espírita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Fake News  7 de março de 18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836613"/>
            <a:ext cx="5418138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ítulo 2"/>
          <p:cNvSpPr>
            <a:spLocks noGrp="1"/>
          </p:cNvSpPr>
          <p:nvPr>
            <p:ph type="title"/>
          </p:nvPr>
        </p:nvSpPr>
        <p:spPr>
          <a:solidFill>
            <a:srgbClr val="9A0000"/>
          </a:solidFill>
        </p:spPr>
        <p:txBody>
          <a:bodyPr/>
          <a:lstStyle/>
          <a:p>
            <a:pPr algn="ctr"/>
            <a:r>
              <a:rPr lang="pt-BR" sz="2800" dirty="0" err="1"/>
              <a:t>Fake</a:t>
            </a:r>
            <a:r>
              <a:rPr lang="pt-BR" sz="2800" dirty="0"/>
              <a:t> </a:t>
            </a:r>
            <a:r>
              <a:rPr lang="pt-BR" sz="2800" dirty="0" err="1"/>
              <a:t>News</a:t>
            </a:r>
            <a:r>
              <a:rPr lang="pt-BR" sz="2800" dirty="0"/>
              <a:t>, 1894</a:t>
            </a:r>
          </a:p>
        </p:txBody>
      </p:sp>
      <p:sp>
        <p:nvSpPr>
          <p:cNvPr id="14340" name="Espaço Reservado para Texto 4"/>
          <p:cNvSpPr>
            <a:spLocks noGrp="1"/>
          </p:cNvSpPr>
          <p:nvPr>
            <p:ph type="body" sz="half" idx="2"/>
          </p:nvPr>
        </p:nvSpPr>
        <p:spPr>
          <a:solidFill>
            <a:srgbClr val="0070C0"/>
          </a:solidFill>
        </p:spPr>
        <p:txBody>
          <a:bodyPr/>
          <a:lstStyle/>
          <a:p>
            <a:pPr algn="ctr"/>
            <a:r>
              <a:rPr lang="pt-BR" sz="3200" b="1" dirty="0"/>
              <a:t>Inglaterra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3"/>
          <p:cNvSpPr txBox="1">
            <a:spLocks noChangeArrowheads="1"/>
          </p:cNvSpPr>
          <p:nvPr/>
        </p:nvSpPr>
        <p:spPr bwMode="auto">
          <a:xfrm>
            <a:off x="1043608" y="1340768"/>
            <a:ext cx="76327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5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Comunicação</a:t>
            </a:r>
          </a:p>
          <a:p>
            <a:pPr algn="r"/>
            <a:r>
              <a:rPr lang="pt-BR" sz="5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através</a:t>
            </a:r>
          </a:p>
          <a:p>
            <a:pPr algn="r"/>
            <a:r>
              <a:rPr lang="pt-BR" sz="5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 do tempo.</a:t>
            </a:r>
          </a:p>
        </p:txBody>
      </p:sp>
      <p:pic>
        <p:nvPicPr>
          <p:cNvPr id="6" name="Picture 2" descr="https://www.sohistoria.com.br/ef2/tempo/index_clip_image0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96565">
            <a:off x="879541" y="210918"/>
            <a:ext cx="4623965" cy="596641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6804248" y="4725144"/>
            <a:ext cx="148149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r>
              <a:rPr lang="pt-BR" sz="1600" b="1" dirty="0" err="1">
                <a:latin typeface="Lucida Handwriting" pitchFamily="66" charset="0"/>
              </a:rPr>
              <a:t>Merhy</a:t>
            </a:r>
            <a:r>
              <a:rPr lang="pt-BR" sz="1600" b="1" dirty="0">
                <a:latin typeface="Lucida Handwriting" pitchFamily="66" charset="0"/>
              </a:rPr>
              <a:t> </a:t>
            </a:r>
            <a:r>
              <a:rPr lang="pt-BR" sz="1600" b="1" dirty="0" err="1">
                <a:latin typeface="Lucida Handwriting" pitchFamily="66" charset="0"/>
              </a:rPr>
              <a:t>Seba</a:t>
            </a:r>
            <a:endParaRPr lang="pt-BR" sz="1600" b="1" dirty="0">
              <a:latin typeface="Lucida Handwriting" pitchFamily="66" charset="0"/>
            </a:endParaRPr>
          </a:p>
          <a:p>
            <a:r>
              <a:rPr lang="pt-BR" sz="1200" b="1"/>
              <a:t>30.7.2020</a:t>
            </a:r>
          </a:p>
          <a:p>
            <a:endParaRPr lang="pt-BR" sz="1200" b="1" dirty="0"/>
          </a:p>
        </p:txBody>
      </p:sp>
      <p:pic>
        <p:nvPicPr>
          <p:cNvPr id="9" name="Picture 2" descr="Por que, então, Jesus curava?Federação Espírita Brasile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5949280"/>
            <a:ext cx="1584176" cy="729288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6084168" y="4149080"/>
            <a:ext cx="2322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C00000"/>
                </a:solidFill>
              </a:rPr>
              <a:t>O</a:t>
            </a:r>
            <a:r>
              <a:rPr lang="pt-BR" sz="4000" b="1" dirty="0"/>
              <a:t>b</a:t>
            </a:r>
            <a:r>
              <a:rPr lang="pt-BR" sz="4000" b="1" dirty="0">
                <a:solidFill>
                  <a:srgbClr val="00B0F0"/>
                </a:solidFill>
              </a:rPr>
              <a:t>r</a:t>
            </a:r>
            <a:r>
              <a:rPr lang="pt-BR" sz="4000" b="1" dirty="0"/>
              <a:t>ig</a:t>
            </a:r>
            <a:r>
              <a:rPr lang="pt-BR" sz="4000" b="1" dirty="0">
                <a:solidFill>
                  <a:srgbClr val="FF0000"/>
                </a:solidFill>
              </a:rPr>
              <a:t>a</a:t>
            </a:r>
            <a:r>
              <a:rPr lang="pt-BR" sz="4000" b="1" dirty="0"/>
              <a:t>d</a:t>
            </a:r>
            <a:r>
              <a:rPr lang="pt-BR" sz="4000" b="1" dirty="0">
                <a:solidFill>
                  <a:srgbClr val="FFC000"/>
                </a:solidFill>
              </a:rPr>
              <a:t>o</a:t>
            </a:r>
            <a:r>
              <a:rPr lang="pt-BR" sz="4000" b="1" dirty="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764</Words>
  <Application>Microsoft Office PowerPoint</Application>
  <PresentationFormat>Apresentação na tela (4:3)</PresentationFormat>
  <Paragraphs>171</Paragraphs>
  <Slides>28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Calibri</vt:lpstr>
      <vt:lpstr>Lucida Handwriting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COMUNICAÇÃO Etimologia</vt:lpstr>
      <vt:lpstr>COMUNICAÇÃO Conceito/Objetivo</vt:lpstr>
      <vt:lpstr>COMUNICAÇÃO Importância</vt:lpstr>
      <vt:lpstr>COMUNICAÇÃO  Funções</vt:lpstr>
      <vt:lpstr>A Comunicação na Construção de Relacionamentos</vt:lpstr>
      <vt:lpstr>O Signo</vt:lpstr>
      <vt:lpstr>O Processo Comunicativo</vt:lpstr>
      <vt:lpstr>Barreiras à Comunicação Eficaz</vt:lpstr>
      <vt:lpstr>Comunicação Intrapessoal</vt:lpstr>
      <vt:lpstr>Comunicação NVerbal</vt:lpstr>
      <vt:lpstr>Comunicação Verbal - Interpessoal</vt:lpstr>
      <vt:lpstr>Panorama  de  Mídia</vt:lpstr>
      <vt:lpstr>Mídia Off-line</vt:lpstr>
      <vt:lpstr>Johannes Gutenberg - 1396-1468</vt:lpstr>
      <vt:lpstr>Mídia On-line</vt:lpstr>
      <vt:lpstr>Comunicação Massiva</vt:lpstr>
      <vt:lpstr>Apresentação do PowerPoint</vt:lpstr>
      <vt:lpstr>A Ética na CSE</vt:lpstr>
      <vt:lpstr>A Ética  na Comunicação Social Espírita</vt:lpstr>
      <vt:lpstr>Fake News, 1894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Clelia</dc:creator>
  <cp:lastModifiedBy>Malena</cp:lastModifiedBy>
  <cp:revision>68</cp:revision>
  <dcterms:created xsi:type="dcterms:W3CDTF">2020-07-28T00:45:51Z</dcterms:created>
  <dcterms:modified xsi:type="dcterms:W3CDTF">2020-07-31T12:23:03Z</dcterms:modified>
</cp:coreProperties>
</file>