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slides/slide125.xml" ContentType="application/vnd.openxmlformats-officedocument.presentationml.slide+xml"/>
  <Override PartName="/ppt/slides/slide126.xml" ContentType="application/vnd.openxmlformats-officedocument.presentationml.slide+xml"/>
  <Override PartName="/ppt/slides/slide12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57" r:id="rId3"/>
    <p:sldId id="267" r:id="rId4"/>
    <p:sldId id="259" r:id="rId5"/>
    <p:sldId id="268" r:id="rId6"/>
    <p:sldId id="260" r:id="rId7"/>
    <p:sldId id="261" r:id="rId8"/>
    <p:sldId id="262" r:id="rId9"/>
    <p:sldId id="263" r:id="rId10"/>
    <p:sldId id="384" r:id="rId11"/>
    <p:sldId id="264" r:id="rId12"/>
    <p:sldId id="269" r:id="rId13"/>
    <p:sldId id="270" r:id="rId14"/>
    <p:sldId id="271" r:id="rId15"/>
    <p:sldId id="385" r:id="rId16"/>
    <p:sldId id="272" r:id="rId17"/>
    <p:sldId id="273" r:id="rId18"/>
    <p:sldId id="274" r:id="rId19"/>
    <p:sldId id="275" r:id="rId20"/>
    <p:sldId id="276" r:id="rId21"/>
    <p:sldId id="277" r:id="rId22"/>
    <p:sldId id="278" r:id="rId23"/>
    <p:sldId id="279" r:id="rId24"/>
    <p:sldId id="280" r:id="rId25"/>
    <p:sldId id="281" r:id="rId26"/>
    <p:sldId id="282" r:id="rId27"/>
    <p:sldId id="285" r:id="rId28"/>
    <p:sldId id="283" r:id="rId29"/>
    <p:sldId id="286" r:id="rId30"/>
    <p:sldId id="284" r:id="rId31"/>
    <p:sldId id="287" r:id="rId32"/>
    <p:sldId id="288" r:id="rId33"/>
    <p:sldId id="289" r:id="rId34"/>
    <p:sldId id="290" r:id="rId35"/>
    <p:sldId id="291" r:id="rId36"/>
    <p:sldId id="292" r:id="rId37"/>
    <p:sldId id="293" r:id="rId38"/>
    <p:sldId id="294" r:id="rId39"/>
    <p:sldId id="295" r:id="rId40"/>
    <p:sldId id="296" r:id="rId41"/>
    <p:sldId id="297" r:id="rId42"/>
    <p:sldId id="298" r:id="rId43"/>
    <p:sldId id="299" r:id="rId44"/>
    <p:sldId id="300" r:id="rId45"/>
    <p:sldId id="301" r:id="rId46"/>
    <p:sldId id="302" r:id="rId47"/>
    <p:sldId id="303" r:id="rId48"/>
    <p:sldId id="304" r:id="rId49"/>
    <p:sldId id="305" r:id="rId50"/>
    <p:sldId id="306" r:id="rId51"/>
    <p:sldId id="307" r:id="rId52"/>
    <p:sldId id="308" r:id="rId53"/>
    <p:sldId id="309" r:id="rId54"/>
    <p:sldId id="310" r:id="rId55"/>
    <p:sldId id="311" r:id="rId56"/>
    <p:sldId id="312" r:id="rId57"/>
    <p:sldId id="313" r:id="rId58"/>
    <p:sldId id="314" r:id="rId59"/>
    <p:sldId id="315" r:id="rId60"/>
    <p:sldId id="316" r:id="rId61"/>
    <p:sldId id="317" r:id="rId62"/>
    <p:sldId id="318" r:id="rId63"/>
    <p:sldId id="319" r:id="rId64"/>
    <p:sldId id="320" r:id="rId65"/>
    <p:sldId id="321" r:id="rId66"/>
    <p:sldId id="322" r:id="rId67"/>
    <p:sldId id="323" r:id="rId68"/>
    <p:sldId id="324" r:id="rId69"/>
    <p:sldId id="325" r:id="rId70"/>
    <p:sldId id="326" r:id="rId71"/>
    <p:sldId id="327" r:id="rId72"/>
    <p:sldId id="328" r:id="rId73"/>
    <p:sldId id="329" r:id="rId74"/>
    <p:sldId id="330" r:id="rId75"/>
    <p:sldId id="331" r:id="rId76"/>
    <p:sldId id="332" r:id="rId77"/>
    <p:sldId id="333" r:id="rId78"/>
    <p:sldId id="334" r:id="rId79"/>
    <p:sldId id="335" r:id="rId80"/>
    <p:sldId id="336" r:id="rId81"/>
    <p:sldId id="337" r:id="rId82"/>
    <p:sldId id="338" r:id="rId83"/>
    <p:sldId id="339" r:id="rId84"/>
    <p:sldId id="340" r:id="rId85"/>
    <p:sldId id="341" r:id="rId86"/>
    <p:sldId id="342" r:id="rId87"/>
    <p:sldId id="343" r:id="rId88"/>
    <p:sldId id="344" r:id="rId89"/>
    <p:sldId id="345" r:id="rId90"/>
    <p:sldId id="346" r:id="rId91"/>
    <p:sldId id="347" r:id="rId92"/>
    <p:sldId id="348" r:id="rId93"/>
    <p:sldId id="349" r:id="rId94"/>
    <p:sldId id="350" r:id="rId95"/>
    <p:sldId id="351" r:id="rId96"/>
    <p:sldId id="352" r:id="rId97"/>
    <p:sldId id="353" r:id="rId98"/>
    <p:sldId id="354" r:id="rId99"/>
    <p:sldId id="355" r:id="rId100"/>
    <p:sldId id="356" r:id="rId101"/>
    <p:sldId id="357" r:id="rId102"/>
    <p:sldId id="358" r:id="rId103"/>
    <p:sldId id="359" r:id="rId104"/>
    <p:sldId id="360" r:id="rId105"/>
    <p:sldId id="361" r:id="rId106"/>
    <p:sldId id="362" r:id="rId107"/>
    <p:sldId id="363" r:id="rId108"/>
    <p:sldId id="364" r:id="rId109"/>
    <p:sldId id="366" r:id="rId110"/>
    <p:sldId id="365" r:id="rId111"/>
    <p:sldId id="368" r:id="rId112"/>
    <p:sldId id="367" r:id="rId113"/>
    <p:sldId id="369" r:id="rId114"/>
    <p:sldId id="370" r:id="rId115"/>
    <p:sldId id="371" r:id="rId116"/>
    <p:sldId id="372" r:id="rId117"/>
    <p:sldId id="373" r:id="rId118"/>
    <p:sldId id="374" r:id="rId119"/>
    <p:sldId id="375" r:id="rId120"/>
    <p:sldId id="376" r:id="rId121"/>
    <p:sldId id="378" r:id="rId122"/>
    <p:sldId id="379" r:id="rId123"/>
    <p:sldId id="377" r:id="rId124"/>
    <p:sldId id="380" r:id="rId125"/>
    <p:sldId id="381" r:id="rId126"/>
    <p:sldId id="382" r:id="rId127"/>
    <p:sldId id="383" r:id="rId128"/>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snapToObjects="1">
      <p:cViewPr varScale="1">
        <p:scale>
          <a:sx n="68" d="100"/>
          <a:sy n="68" d="100"/>
        </p:scale>
        <p:origin x="1446" y="7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17" Type="http://schemas.openxmlformats.org/officeDocument/2006/relationships/slide" Target="slides/slide116.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112" Type="http://schemas.openxmlformats.org/officeDocument/2006/relationships/slide" Target="slides/slide111.xml"/><Relationship Id="rId16" Type="http://schemas.openxmlformats.org/officeDocument/2006/relationships/slide" Target="slides/slide15.xml"/><Relationship Id="rId107" Type="http://schemas.openxmlformats.org/officeDocument/2006/relationships/slide" Target="slides/slide106.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102" Type="http://schemas.openxmlformats.org/officeDocument/2006/relationships/slide" Target="slides/slide101.xml"/><Relationship Id="rId123" Type="http://schemas.openxmlformats.org/officeDocument/2006/relationships/slide" Target="slides/slide122.xml"/><Relationship Id="rId128" Type="http://schemas.openxmlformats.org/officeDocument/2006/relationships/slide" Target="slides/slide127.xml"/><Relationship Id="rId5" Type="http://schemas.openxmlformats.org/officeDocument/2006/relationships/slide" Target="slides/slide4.xml"/><Relationship Id="rId90" Type="http://schemas.openxmlformats.org/officeDocument/2006/relationships/slide" Target="slides/slide89.xml"/><Relationship Id="rId95" Type="http://schemas.openxmlformats.org/officeDocument/2006/relationships/slide" Target="slides/slide94.xml"/><Relationship Id="rId22" Type="http://schemas.openxmlformats.org/officeDocument/2006/relationships/slide" Target="slides/slide21.xml"/><Relationship Id="rId27" Type="http://schemas.openxmlformats.org/officeDocument/2006/relationships/slide" Target="slides/slide26.xml"/><Relationship Id="rId43" Type="http://schemas.openxmlformats.org/officeDocument/2006/relationships/slide" Target="slides/slide42.xml"/><Relationship Id="rId48" Type="http://schemas.openxmlformats.org/officeDocument/2006/relationships/slide" Target="slides/slide47.xml"/><Relationship Id="rId64" Type="http://schemas.openxmlformats.org/officeDocument/2006/relationships/slide" Target="slides/slide63.xml"/><Relationship Id="rId69" Type="http://schemas.openxmlformats.org/officeDocument/2006/relationships/slide" Target="slides/slide68.xml"/><Relationship Id="rId113" Type="http://schemas.openxmlformats.org/officeDocument/2006/relationships/slide" Target="slides/slide112.xml"/><Relationship Id="rId118" Type="http://schemas.openxmlformats.org/officeDocument/2006/relationships/slide" Target="slides/slide117.xml"/><Relationship Id="rId80" Type="http://schemas.openxmlformats.org/officeDocument/2006/relationships/slide" Target="slides/slide79.xml"/><Relationship Id="rId85" Type="http://schemas.openxmlformats.org/officeDocument/2006/relationships/slide" Target="slides/slide84.xml"/><Relationship Id="rId12" Type="http://schemas.openxmlformats.org/officeDocument/2006/relationships/slide" Target="slides/slide11.xml"/><Relationship Id="rId17" Type="http://schemas.openxmlformats.org/officeDocument/2006/relationships/slide" Target="slides/slide16.xml"/><Relationship Id="rId33" Type="http://schemas.openxmlformats.org/officeDocument/2006/relationships/slide" Target="slides/slide32.xml"/><Relationship Id="rId38" Type="http://schemas.openxmlformats.org/officeDocument/2006/relationships/slide" Target="slides/slide37.xml"/><Relationship Id="rId59" Type="http://schemas.openxmlformats.org/officeDocument/2006/relationships/slide" Target="slides/slide58.xml"/><Relationship Id="rId103" Type="http://schemas.openxmlformats.org/officeDocument/2006/relationships/slide" Target="slides/slide102.xml"/><Relationship Id="rId108" Type="http://schemas.openxmlformats.org/officeDocument/2006/relationships/slide" Target="slides/slide107.xml"/><Relationship Id="rId124" Type="http://schemas.openxmlformats.org/officeDocument/2006/relationships/slide" Target="slides/slide123.xml"/><Relationship Id="rId129" Type="http://schemas.openxmlformats.org/officeDocument/2006/relationships/presProps" Target="presProps.xml"/><Relationship Id="rId54" Type="http://schemas.openxmlformats.org/officeDocument/2006/relationships/slide" Target="slides/slide53.xml"/><Relationship Id="rId70" Type="http://schemas.openxmlformats.org/officeDocument/2006/relationships/slide" Target="slides/slide69.xml"/><Relationship Id="rId75" Type="http://schemas.openxmlformats.org/officeDocument/2006/relationships/slide" Target="slides/slide74.xml"/><Relationship Id="rId91" Type="http://schemas.openxmlformats.org/officeDocument/2006/relationships/slide" Target="slides/slide90.xml"/><Relationship Id="rId96" Type="http://schemas.openxmlformats.org/officeDocument/2006/relationships/slide" Target="slides/slide95.xml"/><Relationship Id="rId1" Type="http://schemas.openxmlformats.org/officeDocument/2006/relationships/slideMaster" Target="slideMasters/slideMaster1.xml"/><Relationship Id="rId6" Type="http://schemas.openxmlformats.org/officeDocument/2006/relationships/slide" Target="slides/slide5.xml"/><Relationship Id="rId23" Type="http://schemas.openxmlformats.org/officeDocument/2006/relationships/slide" Target="slides/slide22.xml"/><Relationship Id="rId28" Type="http://schemas.openxmlformats.org/officeDocument/2006/relationships/slide" Target="slides/slide27.xml"/><Relationship Id="rId49" Type="http://schemas.openxmlformats.org/officeDocument/2006/relationships/slide" Target="slides/slide48.xml"/><Relationship Id="rId114" Type="http://schemas.openxmlformats.org/officeDocument/2006/relationships/slide" Target="slides/slide113.xml"/><Relationship Id="rId119" Type="http://schemas.openxmlformats.org/officeDocument/2006/relationships/slide" Target="slides/slide118.xml"/><Relationship Id="rId44" Type="http://schemas.openxmlformats.org/officeDocument/2006/relationships/slide" Target="slides/slide43.xml"/><Relationship Id="rId60" Type="http://schemas.openxmlformats.org/officeDocument/2006/relationships/slide" Target="slides/slide59.xml"/><Relationship Id="rId65" Type="http://schemas.openxmlformats.org/officeDocument/2006/relationships/slide" Target="slides/slide64.xml"/><Relationship Id="rId81" Type="http://schemas.openxmlformats.org/officeDocument/2006/relationships/slide" Target="slides/slide80.xml"/><Relationship Id="rId86" Type="http://schemas.openxmlformats.org/officeDocument/2006/relationships/slide" Target="slides/slide85.xml"/><Relationship Id="rId130" Type="http://schemas.openxmlformats.org/officeDocument/2006/relationships/viewProps" Target="viewProps.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109" Type="http://schemas.openxmlformats.org/officeDocument/2006/relationships/slide" Target="slides/slide10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slide" Target="slides/slide103.xml"/><Relationship Id="rId120" Type="http://schemas.openxmlformats.org/officeDocument/2006/relationships/slide" Target="slides/slide119.xml"/><Relationship Id="rId125" Type="http://schemas.openxmlformats.org/officeDocument/2006/relationships/slide" Target="slides/slide124.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110" Type="http://schemas.openxmlformats.org/officeDocument/2006/relationships/slide" Target="slides/slide109.xml"/><Relationship Id="rId115" Type="http://schemas.openxmlformats.org/officeDocument/2006/relationships/slide" Target="slides/slide114.xml"/><Relationship Id="rId131" Type="http://schemas.openxmlformats.org/officeDocument/2006/relationships/theme" Target="theme/theme1.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slide" Target="slides/slide104.xml"/><Relationship Id="rId126" Type="http://schemas.openxmlformats.org/officeDocument/2006/relationships/slide" Target="slides/slide125.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slide" Target="slides/slide92.xml"/><Relationship Id="rId98" Type="http://schemas.openxmlformats.org/officeDocument/2006/relationships/slide" Target="slides/slide97.xml"/><Relationship Id="rId121" Type="http://schemas.openxmlformats.org/officeDocument/2006/relationships/slide" Target="slides/slide120.xml"/><Relationship Id="rId3" Type="http://schemas.openxmlformats.org/officeDocument/2006/relationships/slide" Target="slides/slide2.xml"/><Relationship Id="rId25" Type="http://schemas.openxmlformats.org/officeDocument/2006/relationships/slide" Target="slides/slide24.xml"/><Relationship Id="rId46" Type="http://schemas.openxmlformats.org/officeDocument/2006/relationships/slide" Target="slides/slide45.xml"/><Relationship Id="rId67" Type="http://schemas.openxmlformats.org/officeDocument/2006/relationships/slide" Target="slides/slide66.xml"/><Relationship Id="rId116" Type="http://schemas.openxmlformats.org/officeDocument/2006/relationships/slide" Target="slides/slide115.xml"/><Relationship Id="rId20" Type="http://schemas.openxmlformats.org/officeDocument/2006/relationships/slide" Target="slides/slide19.xml"/><Relationship Id="rId41" Type="http://schemas.openxmlformats.org/officeDocument/2006/relationships/slide" Target="slides/slide40.xml"/><Relationship Id="rId62" Type="http://schemas.openxmlformats.org/officeDocument/2006/relationships/slide" Target="slides/slide61.xml"/><Relationship Id="rId83" Type="http://schemas.openxmlformats.org/officeDocument/2006/relationships/slide" Target="slides/slide82.xml"/><Relationship Id="rId88" Type="http://schemas.openxmlformats.org/officeDocument/2006/relationships/slide" Target="slides/slide87.xml"/><Relationship Id="rId111" Type="http://schemas.openxmlformats.org/officeDocument/2006/relationships/slide" Target="slides/slide110.xml"/><Relationship Id="rId132" Type="http://schemas.openxmlformats.org/officeDocument/2006/relationships/tableStyles" Target="tableStyles.xml"/><Relationship Id="rId15" Type="http://schemas.openxmlformats.org/officeDocument/2006/relationships/slide" Target="slides/slide14.xml"/><Relationship Id="rId36" Type="http://schemas.openxmlformats.org/officeDocument/2006/relationships/slide" Target="slides/slide35.xml"/><Relationship Id="rId57" Type="http://schemas.openxmlformats.org/officeDocument/2006/relationships/slide" Target="slides/slide56.xml"/><Relationship Id="rId106" Type="http://schemas.openxmlformats.org/officeDocument/2006/relationships/slide" Target="slides/slide105.xml"/><Relationship Id="rId127" Type="http://schemas.openxmlformats.org/officeDocument/2006/relationships/slide" Target="slides/slide126.xml"/><Relationship Id="rId10" Type="http://schemas.openxmlformats.org/officeDocument/2006/relationships/slide" Target="slides/slide9.xml"/><Relationship Id="rId31" Type="http://schemas.openxmlformats.org/officeDocument/2006/relationships/slide" Target="slides/slide30.xml"/><Relationship Id="rId52" Type="http://schemas.openxmlformats.org/officeDocument/2006/relationships/slide" Target="slides/slide51.xml"/><Relationship Id="rId73" Type="http://schemas.openxmlformats.org/officeDocument/2006/relationships/slide" Target="slides/slide72.xml"/><Relationship Id="rId78" Type="http://schemas.openxmlformats.org/officeDocument/2006/relationships/slide" Target="slides/slide77.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122" Type="http://schemas.openxmlformats.org/officeDocument/2006/relationships/slide" Target="slides/slide121.xml"/><Relationship Id="rId4" Type="http://schemas.openxmlformats.org/officeDocument/2006/relationships/slide" Target="slides/slide3.xml"/><Relationship Id="rId9" Type="http://schemas.openxmlformats.org/officeDocument/2006/relationships/slide" Target="slides/slide8.xml"/><Relationship Id="rId26" Type="http://schemas.openxmlformats.org/officeDocument/2006/relationships/slide" Target="slides/slide25.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pt-BR"/>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pt-BR"/>
              <a:t>Click to edit Master subtitle style</a:t>
            </a:r>
          </a:p>
        </p:txBody>
      </p:sp>
      <p:sp>
        <p:nvSpPr>
          <p:cNvPr id="4" name="Date Placeholder 3"/>
          <p:cNvSpPr>
            <a:spLocks noGrp="1"/>
          </p:cNvSpPr>
          <p:nvPr>
            <p:ph type="dt" sz="half" idx="10"/>
          </p:nvPr>
        </p:nvSpPr>
        <p:spPr/>
        <p:txBody>
          <a:bodyPr/>
          <a:lstStyle/>
          <a:p>
            <a:fld id="{3A18A1F1-83BA-C741-8B6E-257B188DC807}" type="datetimeFigureOut">
              <a:rPr lang="en-US" smtClean="0"/>
              <a:t>1/27/2020</a:t>
            </a:fld>
            <a:endParaRPr lang="pt-BR"/>
          </a:p>
        </p:txBody>
      </p:sp>
      <p:sp>
        <p:nvSpPr>
          <p:cNvPr id="5" name="Footer Placeholder 4"/>
          <p:cNvSpPr>
            <a:spLocks noGrp="1"/>
          </p:cNvSpPr>
          <p:nvPr>
            <p:ph type="ftr" sz="quarter" idx="11"/>
          </p:nvPr>
        </p:nvSpPr>
        <p:spPr/>
        <p:txBody>
          <a:bodyPr/>
          <a:lstStyle/>
          <a:p>
            <a:endParaRPr lang="pt-BR"/>
          </a:p>
        </p:txBody>
      </p:sp>
      <p:sp>
        <p:nvSpPr>
          <p:cNvPr id="6" name="Slide Number Placeholder 5"/>
          <p:cNvSpPr>
            <a:spLocks noGrp="1"/>
          </p:cNvSpPr>
          <p:nvPr>
            <p:ph type="sldNum" sz="quarter" idx="12"/>
          </p:nvPr>
        </p:nvSpPr>
        <p:spPr/>
        <p:txBody>
          <a:bodyPr/>
          <a:lstStyle/>
          <a:p>
            <a:fld id="{BD94D1B6-512E-4947-A65D-C1498B29C3B6}" type="slidenum">
              <a:rPr lang="pt-BR" smtClean="0"/>
              <a:t>‹nº›</a:t>
            </a:fld>
            <a:endParaRPr lang="pt-BR"/>
          </a:p>
        </p:txBody>
      </p:sp>
    </p:spTree>
    <p:extLst>
      <p:ext uri="{BB962C8B-B14F-4D97-AF65-F5344CB8AC3E}">
        <p14:creationId xmlns:p14="http://schemas.microsoft.com/office/powerpoint/2010/main" val="273774296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a:t>Click to edit Master title style</a:t>
            </a:r>
          </a:p>
        </p:txBody>
      </p:sp>
      <p:sp>
        <p:nvSpPr>
          <p:cNvPr id="3" name="Content Placeholder 2"/>
          <p:cNvSpPr>
            <a:spLocks noGrp="1"/>
          </p:cNvSpPr>
          <p:nvPr>
            <p:ph idx="1"/>
          </p:nvPr>
        </p:nvSpPr>
        <p:spPr/>
        <p:txBody>
          <a:bodyPr/>
          <a:lstStyle/>
          <a:p>
            <a:pPr lvl="0"/>
            <a:r>
              <a:rPr lang="pt-BR"/>
              <a:t>Click to edit Master text styles</a:t>
            </a:r>
          </a:p>
          <a:p>
            <a:pPr lvl="1"/>
            <a:r>
              <a:rPr lang="pt-BR"/>
              <a:t>Second level</a:t>
            </a:r>
          </a:p>
          <a:p>
            <a:pPr lvl="2"/>
            <a:r>
              <a:rPr lang="pt-BR"/>
              <a:t>Third level</a:t>
            </a:r>
          </a:p>
          <a:p>
            <a:pPr lvl="3"/>
            <a:r>
              <a:rPr lang="pt-BR"/>
              <a:t>Fourth level</a:t>
            </a:r>
          </a:p>
          <a:p>
            <a:pPr lvl="4"/>
            <a:r>
              <a:rPr lang="pt-BR"/>
              <a:t>Fifth level</a:t>
            </a:r>
          </a:p>
        </p:txBody>
      </p:sp>
      <p:sp>
        <p:nvSpPr>
          <p:cNvPr id="4" name="Date Placeholder 3"/>
          <p:cNvSpPr>
            <a:spLocks noGrp="1"/>
          </p:cNvSpPr>
          <p:nvPr>
            <p:ph type="dt" sz="half" idx="10"/>
          </p:nvPr>
        </p:nvSpPr>
        <p:spPr/>
        <p:txBody>
          <a:bodyPr/>
          <a:lstStyle/>
          <a:p>
            <a:fld id="{3A18A1F1-83BA-C741-8B6E-257B188DC807}" type="datetimeFigureOut">
              <a:rPr lang="en-US" smtClean="0"/>
              <a:t>1/27/2020</a:t>
            </a:fld>
            <a:endParaRPr lang="pt-BR"/>
          </a:p>
        </p:txBody>
      </p:sp>
      <p:sp>
        <p:nvSpPr>
          <p:cNvPr id="5" name="Footer Placeholder 4"/>
          <p:cNvSpPr>
            <a:spLocks noGrp="1"/>
          </p:cNvSpPr>
          <p:nvPr>
            <p:ph type="ftr" sz="quarter" idx="11"/>
          </p:nvPr>
        </p:nvSpPr>
        <p:spPr/>
        <p:txBody>
          <a:bodyPr/>
          <a:lstStyle/>
          <a:p>
            <a:endParaRPr lang="pt-BR"/>
          </a:p>
        </p:txBody>
      </p:sp>
      <p:sp>
        <p:nvSpPr>
          <p:cNvPr id="6" name="Slide Number Placeholder 5"/>
          <p:cNvSpPr>
            <a:spLocks noGrp="1"/>
          </p:cNvSpPr>
          <p:nvPr>
            <p:ph type="sldNum" sz="quarter" idx="12"/>
          </p:nvPr>
        </p:nvSpPr>
        <p:spPr/>
        <p:txBody>
          <a:bodyPr/>
          <a:lstStyle/>
          <a:p>
            <a:fld id="{BD94D1B6-512E-4947-A65D-C1498B29C3B6}" type="slidenum">
              <a:rPr lang="pt-BR" smtClean="0"/>
              <a:t>‹nº›</a:t>
            </a:fld>
            <a:endParaRPr lang="pt-BR"/>
          </a:p>
        </p:txBody>
      </p:sp>
    </p:spTree>
    <p:extLst>
      <p:ext uri="{BB962C8B-B14F-4D97-AF65-F5344CB8AC3E}">
        <p14:creationId xmlns:p14="http://schemas.microsoft.com/office/powerpoint/2010/main" val="12402410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pt-BR"/>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a:t>Click to edit Master text styles</a:t>
            </a:r>
          </a:p>
        </p:txBody>
      </p:sp>
      <p:sp>
        <p:nvSpPr>
          <p:cNvPr id="4" name="Date Placeholder 3"/>
          <p:cNvSpPr>
            <a:spLocks noGrp="1"/>
          </p:cNvSpPr>
          <p:nvPr>
            <p:ph type="dt" sz="half" idx="10"/>
          </p:nvPr>
        </p:nvSpPr>
        <p:spPr/>
        <p:txBody>
          <a:bodyPr/>
          <a:lstStyle/>
          <a:p>
            <a:fld id="{3A18A1F1-83BA-C741-8B6E-257B188DC807}" type="datetimeFigureOut">
              <a:rPr lang="en-US" smtClean="0"/>
              <a:t>1/27/2020</a:t>
            </a:fld>
            <a:endParaRPr lang="pt-BR"/>
          </a:p>
        </p:txBody>
      </p:sp>
      <p:sp>
        <p:nvSpPr>
          <p:cNvPr id="5" name="Footer Placeholder 4"/>
          <p:cNvSpPr>
            <a:spLocks noGrp="1"/>
          </p:cNvSpPr>
          <p:nvPr>
            <p:ph type="ftr" sz="quarter" idx="11"/>
          </p:nvPr>
        </p:nvSpPr>
        <p:spPr/>
        <p:txBody>
          <a:bodyPr/>
          <a:lstStyle/>
          <a:p>
            <a:endParaRPr lang="pt-BR"/>
          </a:p>
        </p:txBody>
      </p:sp>
      <p:sp>
        <p:nvSpPr>
          <p:cNvPr id="6" name="Slide Number Placeholder 5"/>
          <p:cNvSpPr>
            <a:spLocks noGrp="1"/>
          </p:cNvSpPr>
          <p:nvPr>
            <p:ph type="sldNum" sz="quarter" idx="12"/>
          </p:nvPr>
        </p:nvSpPr>
        <p:spPr/>
        <p:txBody>
          <a:bodyPr/>
          <a:lstStyle/>
          <a:p>
            <a:fld id="{BD94D1B6-512E-4947-A65D-C1498B29C3B6}" type="slidenum">
              <a:rPr lang="pt-BR" smtClean="0"/>
              <a:t>‹nº›</a:t>
            </a:fld>
            <a:endParaRPr lang="pt-BR"/>
          </a:p>
        </p:txBody>
      </p:sp>
    </p:spTree>
    <p:extLst>
      <p:ext uri="{BB962C8B-B14F-4D97-AF65-F5344CB8AC3E}">
        <p14:creationId xmlns:p14="http://schemas.microsoft.com/office/powerpoint/2010/main" val="316234180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a:t>Click to edit Master text styles</a:t>
            </a:r>
          </a:p>
          <a:p>
            <a:pPr lvl="1"/>
            <a:r>
              <a:rPr lang="pt-BR"/>
              <a:t>Second level</a:t>
            </a:r>
          </a:p>
          <a:p>
            <a:pPr lvl="2"/>
            <a:r>
              <a:rPr lang="pt-BR"/>
              <a:t>Third level</a:t>
            </a:r>
          </a:p>
          <a:p>
            <a:pPr lvl="3"/>
            <a:r>
              <a:rPr lang="pt-BR"/>
              <a:t>Fourth level</a:t>
            </a:r>
          </a:p>
          <a:p>
            <a:pPr lvl="4"/>
            <a:r>
              <a:rPr lang="pt-BR"/>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a:t>Click to edit Master text styles</a:t>
            </a:r>
          </a:p>
          <a:p>
            <a:pPr lvl="1"/>
            <a:r>
              <a:rPr lang="pt-BR"/>
              <a:t>Second level</a:t>
            </a:r>
          </a:p>
          <a:p>
            <a:pPr lvl="2"/>
            <a:r>
              <a:rPr lang="pt-BR"/>
              <a:t>Third level</a:t>
            </a:r>
          </a:p>
          <a:p>
            <a:pPr lvl="3"/>
            <a:r>
              <a:rPr lang="pt-BR"/>
              <a:t>Fourth level</a:t>
            </a:r>
          </a:p>
          <a:p>
            <a:pPr lvl="4"/>
            <a:r>
              <a:rPr lang="pt-BR"/>
              <a:t>Fifth level</a:t>
            </a:r>
          </a:p>
        </p:txBody>
      </p:sp>
      <p:sp>
        <p:nvSpPr>
          <p:cNvPr id="5" name="Date Placeholder 4"/>
          <p:cNvSpPr>
            <a:spLocks noGrp="1"/>
          </p:cNvSpPr>
          <p:nvPr>
            <p:ph type="dt" sz="half" idx="10"/>
          </p:nvPr>
        </p:nvSpPr>
        <p:spPr/>
        <p:txBody>
          <a:bodyPr/>
          <a:lstStyle/>
          <a:p>
            <a:fld id="{3A18A1F1-83BA-C741-8B6E-257B188DC807}" type="datetimeFigureOut">
              <a:rPr lang="en-US" smtClean="0"/>
              <a:t>1/27/2020</a:t>
            </a:fld>
            <a:endParaRPr lang="pt-BR"/>
          </a:p>
        </p:txBody>
      </p:sp>
      <p:sp>
        <p:nvSpPr>
          <p:cNvPr id="6" name="Footer Placeholder 5"/>
          <p:cNvSpPr>
            <a:spLocks noGrp="1"/>
          </p:cNvSpPr>
          <p:nvPr>
            <p:ph type="ftr" sz="quarter" idx="11"/>
          </p:nvPr>
        </p:nvSpPr>
        <p:spPr/>
        <p:txBody>
          <a:bodyPr/>
          <a:lstStyle/>
          <a:p>
            <a:endParaRPr lang="pt-BR"/>
          </a:p>
        </p:txBody>
      </p:sp>
      <p:sp>
        <p:nvSpPr>
          <p:cNvPr id="7" name="Slide Number Placeholder 6"/>
          <p:cNvSpPr>
            <a:spLocks noGrp="1"/>
          </p:cNvSpPr>
          <p:nvPr>
            <p:ph type="sldNum" sz="quarter" idx="12"/>
          </p:nvPr>
        </p:nvSpPr>
        <p:spPr/>
        <p:txBody>
          <a:bodyPr/>
          <a:lstStyle/>
          <a:p>
            <a:fld id="{BD94D1B6-512E-4947-A65D-C1498B29C3B6}" type="slidenum">
              <a:rPr lang="pt-BR" smtClean="0"/>
              <a:t>‹nº›</a:t>
            </a:fld>
            <a:endParaRPr lang="pt-BR"/>
          </a:p>
        </p:txBody>
      </p:sp>
    </p:spTree>
    <p:extLst>
      <p:ext uri="{BB962C8B-B14F-4D97-AF65-F5344CB8AC3E}">
        <p14:creationId xmlns:p14="http://schemas.microsoft.com/office/powerpoint/2010/main" val="30121875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pt-BR"/>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a:t>Click to edit Master text styles</a:t>
            </a:r>
          </a:p>
          <a:p>
            <a:pPr lvl="1"/>
            <a:r>
              <a:rPr lang="pt-BR"/>
              <a:t>Second level</a:t>
            </a:r>
          </a:p>
          <a:p>
            <a:pPr lvl="2"/>
            <a:r>
              <a:rPr lang="pt-BR"/>
              <a:t>Third level</a:t>
            </a:r>
          </a:p>
          <a:p>
            <a:pPr lvl="3"/>
            <a:r>
              <a:rPr lang="pt-BR"/>
              <a:t>Fourth level</a:t>
            </a:r>
          </a:p>
          <a:p>
            <a:pPr lvl="4"/>
            <a:r>
              <a:rPr lang="pt-BR"/>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a:t>Click to edit Master text styles</a:t>
            </a:r>
          </a:p>
          <a:p>
            <a:pPr lvl="1"/>
            <a:r>
              <a:rPr lang="pt-BR"/>
              <a:t>Second level</a:t>
            </a:r>
          </a:p>
          <a:p>
            <a:pPr lvl="2"/>
            <a:r>
              <a:rPr lang="pt-BR"/>
              <a:t>Third level</a:t>
            </a:r>
          </a:p>
          <a:p>
            <a:pPr lvl="3"/>
            <a:r>
              <a:rPr lang="pt-BR"/>
              <a:t>Fourth level</a:t>
            </a:r>
          </a:p>
          <a:p>
            <a:pPr lvl="4"/>
            <a:r>
              <a:rPr lang="pt-BR"/>
              <a:t>Fifth level</a:t>
            </a:r>
          </a:p>
        </p:txBody>
      </p:sp>
      <p:sp>
        <p:nvSpPr>
          <p:cNvPr id="7" name="Date Placeholder 6"/>
          <p:cNvSpPr>
            <a:spLocks noGrp="1"/>
          </p:cNvSpPr>
          <p:nvPr>
            <p:ph type="dt" sz="half" idx="10"/>
          </p:nvPr>
        </p:nvSpPr>
        <p:spPr/>
        <p:txBody>
          <a:bodyPr/>
          <a:lstStyle/>
          <a:p>
            <a:fld id="{3A18A1F1-83BA-C741-8B6E-257B188DC807}" type="datetimeFigureOut">
              <a:rPr lang="en-US" smtClean="0"/>
              <a:t>1/27/2020</a:t>
            </a:fld>
            <a:endParaRPr lang="pt-BR"/>
          </a:p>
        </p:txBody>
      </p:sp>
      <p:sp>
        <p:nvSpPr>
          <p:cNvPr id="8" name="Footer Placeholder 7"/>
          <p:cNvSpPr>
            <a:spLocks noGrp="1"/>
          </p:cNvSpPr>
          <p:nvPr>
            <p:ph type="ftr" sz="quarter" idx="11"/>
          </p:nvPr>
        </p:nvSpPr>
        <p:spPr/>
        <p:txBody>
          <a:bodyPr/>
          <a:lstStyle/>
          <a:p>
            <a:endParaRPr lang="pt-BR"/>
          </a:p>
        </p:txBody>
      </p:sp>
      <p:sp>
        <p:nvSpPr>
          <p:cNvPr id="9" name="Slide Number Placeholder 8"/>
          <p:cNvSpPr>
            <a:spLocks noGrp="1"/>
          </p:cNvSpPr>
          <p:nvPr>
            <p:ph type="sldNum" sz="quarter" idx="12"/>
          </p:nvPr>
        </p:nvSpPr>
        <p:spPr/>
        <p:txBody>
          <a:bodyPr/>
          <a:lstStyle/>
          <a:p>
            <a:fld id="{BD94D1B6-512E-4947-A65D-C1498B29C3B6}" type="slidenum">
              <a:rPr lang="pt-BR" smtClean="0"/>
              <a:t>‹nº›</a:t>
            </a:fld>
            <a:endParaRPr lang="pt-BR"/>
          </a:p>
        </p:txBody>
      </p:sp>
    </p:spTree>
    <p:extLst>
      <p:ext uri="{BB962C8B-B14F-4D97-AF65-F5344CB8AC3E}">
        <p14:creationId xmlns:p14="http://schemas.microsoft.com/office/powerpoint/2010/main" val="15161576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a:t>Click to edit Master title style</a:t>
            </a:r>
          </a:p>
        </p:txBody>
      </p:sp>
      <p:sp>
        <p:nvSpPr>
          <p:cNvPr id="3" name="Date Placeholder 2"/>
          <p:cNvSpPr>
            <a:spLocks noGrp="1"/>
          </p:cNvSpPr>
          <p:nvPr>
            <p:ph type="dt" sz="half" idx="10"/>
          </p:nvPr>
        </p:nvSpPr>
        <p:spPr/>
        <p:txBody>
          <a:bodyPr/>
          <a:lstStyle/>
          <a:p>
            <a:fld id="{3A18A1F1-83BA-C741-8B6E-257B188DC807}" type="datetimeFigureOut">
              <a:rPr lang="en-US" smtClean="0"/>
              <a:t>1/27/2020</a:t>
            </a:fld>
            <a:endParaRPr lang="pt-BR"/>
          </a:p>
        </p:txBody>
      </p:sp>
      <p:sp>
        <p:nvSpPr>
          <p:cNvPr id="4" name="Footer Placeholder 3"/>
          <p:cNvSpPr>
            <a:spLocks noGrp="1"/>
          </p:cNvSpPr>
          <p:nvPr>
            <p:ph type="ftr" sz="quarter" idx="11"/>
          </p:nvPr>
        </p:nvSpPr>
        <p:spPr/>
        <p:txBody>
          <a:bodyPr/>
          <a:lstStyle/>
          <a:p>
            <a:endParaRPr lang="pt-BR"/>
          </a:p>
        </p:txBody>
      </p:sp>
      <p:sp>
        <p:nvSpPr>
          <p:cNvPr id="5" name="Slide Number Placeholder 4"/>
          <p:cNvSpPr>
            <a:spLocks noGrp="1"/>
          </p:cNvSpPr>
          <p:nvPr>
            <p:ph type="sldNum" sz="quarter" idx="12"/>
          </p:nvPr>
        </p:nvSpPr>
        <p:spPr/>
        <p:txBody>
          <a:bodyPr/>
          <a:lstStyle/>
          <a:p>
            <a:fld id="{BD94D1B6-512E-4947-A65D-C1498B29C3B6}" type="slidenum">
              <a:rPr lang="pt-BR" smtClean="0"/>
              <a:t>‹nº›</a:t>
            </a:fld>
            <a:endParaRPr lang="pt-BR"/>
          </a:p>
        </p:txBody>
      </p:sp>
    </p:spTree>
    <p:extLst>
      <p:ext uri="{BB962C8B-B14F-4D97-AF65-F5344CB8AC3E}">
        <p14:creationId xmlns:p14="http://schemas.microsoft.com/office/powerpoint/2010/main" val="399855162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A18A1F1-83BA-C741-8B6E-257B188DC807}" type="datetimeFigureOut">
              <a:rPr lang="en-US" smtClean="0"/>
              <a:t>1/27/2020</a:t>
            </a:fld>
            <a:endParaRPr lang="pt-BR"/>
          </a:p>
        </p:txBody>
      </p:sp>
      <p:sp>
        <p:nvSpPr>
          <p:cNvPr id="3" name="Footer Placeholder 2"/>
          <p:cNvSpPr>
            <a:spLocks noGrp="1"/>
          </p:cNvSpPr>
          <p:nvPr>
            <p:ph type="ftr" sz="quarter" idx="11"/>
          </p:nvPr>
        </p:nvSpPr>
        <p:spPr/>
        <p:txBody>
          <a:bodyPr/>
          <a:lstStyle/>
          <a:p>
            <a:endParaRPr lang="pt-BR"/>
          </a:p>
        </p:txBody>
      </p:sp>
      <p:sp>
        <p:nvSpPr>
          <p:cNvPr id="4" name="Slide Number Placeholder 3"/>
          <p:cNvSpPr>
            <a:spLocks noGrp="1"/>
          </p:cNvSpPr>
          <p:nvPr>
            <p:ph type="sldNum" sz="quarter" idx="12"/>
          </p:nvPr>
        </p:nvSpPr>
        <p:spPr/>
        <p:txBody>
          <a:bodyPr/>
          <a:lstStyle/>
          <a:p>
            <a:fld id="{BD94D1B6-512E-4947-A65D-C1498B29C3B6}" type="slidenum">
              <a:rPr lang="pt-BR" smtClean="0"/>
              <a:t>‹nº›</a:t>
            </a:fld>
            <a:endParaRPr lang="pt-BR"/>
          </a:p>
        </p:txBody>
      </p:sp>
    </p:spTree>
    <p:extLst>
      <p:ext uri="{BB962C8B-B14F-4D97-AF65-F5344CB8AC3E}">
        <p14:creationId xmlns:p14="http://schemas.microsoft.com/office/powerpoint/2010/main" val="330585347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pt-BR"/>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pt-BR"/>
              <a:t>Click to edit Master text styles</a:t>
            </a:r>
          </a:p>
          <a:p>
            <a:pPr lvl="1"/>
            <a:r>
              <a:rPr lang="pt-BR"/>
              <a:t>Second level</a:t>
            </a:r>
          </a:p>
          <a:p>
            <a:pPr lvl="2"/>
            <a:r>
              <a:rPr lang="pt-BR"/>
              <a:t>Third level</a:t>
            </a:r>
          </a:p>
          <a:p>
            <a:pPr lvl="3"/>
            <a:r>
              <a:rPr lang="pt-BR"/>
              <a:t>Fourth level</a:t>
            </a:r>
          </a:p>
          <a:p>
            <a:pPr lvl="4"/>
            <a:r>
              <a:rPr lang="pt-BR"/>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a:t>Click to edit Master text styles</a:t>
            </a:r>
          </a:p>
        </p:txBody>
      </p:sp>
      <p:sp>
        <p:nvSpPr>
          <p:cNvPr id="5" name="Date Placeholder 4"/>
          <p:cNvSpPr>
            <a:spLocks noGrp="1"/>
          </p:cNvSpPr>
          <p:nvPr>
            <p:ph type="dt" sz="half" idx="10"/>
          </p:nvPr>
        </p:nvSpPr>
        <p:spPr/>
        <p:txBody>
          <a:bodyPr/>
          <a:lstStyle/>
          <a:p>
            <a:fld id="{3A18A1F1-83BA-C741-8B6E-257B188DC807}" type="datetimeFigureOut">
              <a:rPr lang="en-US" smtClean="0"/>
              <a:t>1/27/2020</a:t>
            </a:fld>
            <a:endParaRPr lang="pt-BR"/>
          </a:p>
        </p:txBody>
      </p:sp>
      <p:sp>
        <p:nvSpPr>
          <p:cNvPr id="6" name="Footer Placeholder 5"/>
          <p:cNvSpPr>
            <a:spLocks noGrp="1"/>
          </p:cNvSpPr>
          <p:nvPr>
            <p:ph type="ftr" sz="quarter" idx="11"/>
          </p:nvPr>
        </p:nvSpPr>
        <p:spPr/>
        <p:txBody>
          <a:bodyPr/>
          <a:lstStyle/>
          <a:p>
            <a:endParaRPr lang="pt-BR"/>
          </a:p>
        </p:txBody>
      </p:sp>
      <p:sp>
        <p:nvSpPr>
          <p:cNvPr id="7" name="Slide Number Placeholder 6"/>
          <p:cNvSpPr>
            <a:spLocks noGrp="1"/>
          </p:cNvSpPr>
          <p:nvPr>
            <p:ph type="sldNum" sz="quarter" idx="12"/>
          </p:nvPr>
        </p:nvSpPr>
        <p:spPr/>
        <p:txBody>
          <a:bodyPr/>
          <a:lstStyle/>
          <a:p>
            <a:fld id="{BD94D1B6-512E-4947-A65D-C1498B29C3B6}" type="slidenum">
              <a:rPr lang="pt-BR" smtClean="0"/>
              <a:t>‹nº›</a:t>
            </a:fld>
            <a:endParaRPr lang="pt-BR"/>
          </a:p>
        </p:txBody>
      </p:sp>
    </p:spTree>
    <p:extLst>
      <p:ext uri="{BB962C8B-B14F-4D97-AF65-F5344CB8AC3E}">
        <p14:creationId xmlns:p14="http://schemas.microsoft.com/office/powerpoint/2010/main" val="330758864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pt-BR"/>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pt-B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a:t>Click to edit Master text styles</a:t>
            </a:r>
          </a:p>
        </p:txBody>
      </p:sp>
      <p:sp>
        <p:nvSpPr>
          <p:cNvPr id="5" name="Date Placeholder 4"/>
          <p:cNvSpPr>
            <a:spLocks noGrp="1"/>
          </p:cNvSpPr>
          <p:nvPr>
            <p:ph type="dt" sz="half" idx="10"/>
          </p:nvPr>
        </p:nvSpPr>
        <p:spPr/>
        <p:txBody>
          <a:bodyPr/>
          <a:lstStyle/>
          <a:p>
            <a:fld id="{3A18A1F1-83BA-C741-8B6E-257B188DC807}" type="datetimeFigureOut">
              <a:rPr lang="en-US" smtClean="0"/>
              <a:t>1/27/2020</a:t>
            </a:fld>
            <a:endParaRPr lang="pt-BR"/>
          </a:p>
        </p:txBody>
      </p:sp>
      <p:sp>
        <p:nvSpPr>
          <p:cNvPr id="6" name="Footer Placeholder 5"/>
          <p:cNvSpPr>
            <a:spLocks noGrp="1"/>
          </p:cNvSpPr>
          <p:nvPr>
            <p:ph type="ftr" sz="quarter" idx="11"/>
          </p:nvPr>
        </p:nvSpPr>
        <p:spPr/>
        <p:txBody>
          <a:bodyPr/>
          <a:lstStyle/>
          <a:p>
            <a:endParaRPr lang="pt-BR"/>
          </a:p>
        </p:txBody>
      </p:sp>
      <p:sp>
        <p:nvSpPr>
          <p:cNvPr id="7" name="Slide Number Placeholder 6"/>
          <p:cNvSpPr>
            <a:spLocks noGrp="1"/>
          </p:cNvSpPr>
          <p:nvPr>
            <p:ph type="sldNum" sz="quarter" idx="12"/>
          </p:nvPr>
        </p:nvSpPr>
        <p:spPr/>
        <p:txBody>
          <a:bodyPr/>
          <a:lstStyle/>
          <a:p>
            <a:fld id="{BD94D1B6-512E-4947-A65D-C1498B29C3B6}" type="slidenum">
              <a:rPr lang="pt-BR" smtClean="0"/>
              <a:t>‹nº›</a:t>
            </a:fld>
            <a:endParaRPr lang="pt-BR"/>
          </a:p>
        </p:txBody>
      </p:sp>
    </p:spTree>
    <p:extLst>
      <p:ext uri="{BB962C8B-B14F-4D97-AF65-F5344CB8AC3E}">
        <p14:creationId xmlns:p14="http://schemas.microsoft.com/office/powerpoint/2010/main" val="271267038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a:t>Click to edit Master title style</a:t>
            </a:r>
          </a:p>
        </p:txBody>
      </p:sp>
      <p:sp>
        <p:nvSpPr>
          <p:cNvPr id="3" name="Vertical Text Placeholder 2"/>
          <p:cNvSpPr>
            <a:spLocks noGrp="1"/>
          </p:cNvSpPr>
          <p:nvPr>
            <p:ph type="body" orient="vert" idx="1"/>
          </p:nvPr>
        </p:nvSpPr>
        <p:spPr/>
        <p:txBody>
          <a:bodyPr vert="eaVert"/>
          <a:lstStyle/>
          <a:p>
            <a:pPr lvl="0"/>
            <a:r>
              <a:rPr lang="pt-BR"/>
              <a:t>Click to edit Master text styles</a:t>
            </a:r>
          </a:p>
          <a:p>
            <a:pPr lvl="1"/>
            <a:r>
              <a:rPr lang="pt-BR"/>
              <a:t>Second level</a:t>
            </a:r>
          </a:p>
          <a:p>
            <a:pPr lvl="2"/>
            <a:r>
              <a:rPr lang="pt-BR"/>
              <a:t>Third level</a:t>
            </a:r>
          </a:p>
          <a:p>
            <a:pPr lvl="3"/>
            <a:r>
              <a:rPr lang="pt-BR"/>
              <a:t>Fourth level</a:t>
            </a:r>
          </a:p>
          <a:p>
            <a:pPr lvl="4"/>
            <a:r>
              <a:rPr lang="pt-BR"/>
              <a:t>Fifth level</a:t>
            </a:r>
          </a:p>
        </p:txBody>
      </p:sp>
      <p:sp>
        <p:nvSpPr>
          <p:cNvPr id="4" name="Date Placeholder 3"/>
          <p:cNvSpPr>
            <a:spLocks noGrp="1"/>
          </p:cNvSpPr>
          <p:nvPr>
            <p:ph type="dt" sz="half" idx="10"/>
          </p:nvPr>
        </p:nvSpPr>
        <p:spPr/>
        <p:txBody>
          <a:bodyPr/>
          <a:lstStyle/>
          <a:p>
            <a:fld id="{3A18A1F1-83BA-C741-8B6E-257B188DC807}" type="datetimeFigureOut">
              <a:rPr lang="en-US" smtClean="0"/>
              <a:t>1/27/2020</a:t>
            </a:fld>
            <a:endParaRPr lang="pt-BR"/>
          </a:p>
        </p:txBody>
      </p:sp>
      <p:sp>
        <p:nvSpPr>
          <p:cNvPr id="5" name="Footer Placeholder 4"/>
          <p:cNvSpPr>
            <a:spLocks noGrp="1"/>
          </p:cNvSpPr>
          <p:nvPr>
            <p:ph type="ftr" sz="quarter" idx="11"/>
          </p:nvPr>
        </p:nvSpPr>
        <p:spPr/>
        <p:txBody>
          <a:bodyPr/>
          <a:lstStyle/>
          <a:p>
            <a:endParaRPr lang="pt-BR"/>
          </a:p>
        </p:txBody>
      </p:sp>
      <p:sp>
        <p:nvSpPr>
          <p:cNvPr id="6" name="Slide Number Placeholder 5"/>
          <p:cNvSpPr>
            <a:spLocks noGrp="1"/>
          </p:cNvSpPr>
          <p:nvPr>
            <p:ph type="sldNum" sz="quarter" idx="12"/>
          </p:nvPr>
        </p:nvSpPr>
        <p:spPr/>
        <p:txBody>
          <a:bodyPr/>
          <a:lstStyle/>
          <a:p>
            <a:fld id="{BD94D1B6-512E-4947-A65D-C1498B29C3B6}" type="slidenum">
              <a:rPr lang="pt-BR" smtClean="0"/>
              <a:t>‹nº›</a:t>
            </a:fld>
            <a:endParaRPr lang="pt-BR"/>
          </a:p>
        </p:txBody>
      </p:sp>
    </p:spTree>
    <p:extLst>
      <p:ext uri="{BB962C8B-B14F-4D97-AF65-F5344CB8AC3E}">
        <p14:creationId xmlns:p14="http://schemas.microsoft.com/office/powerpoint/2010/main" val="70540502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pt-BR"/>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pt-BR"/>
              <a:t>Click to edit Master text styles</a:t>
            </a:r>
          </a:p>
          <a:p>
            <a:pPr lvl="1"/>
            <a:r>
              <a:rPr lang="pt-BR"/>
              <a:t>Second level</a:t>
            </a:r>
          </a:p>
          <a:p>
            <a:pPr lvl="2"/>
            <a:r>
              <a:rPr lang="pt-BR"/>
              <a:t>Third level</a:t>
            </a:r>
          </a:p>
          <a:p>
            <a:pPr lvl="3"/>
            <a:r>
              <a:rPr lang="pt-BR"/>
              <a:t>Fourth level</a:t>
            </a:r>
          </a:p>
          <a:p>
            <a:pPr lvl="4"/>
            <a:r>
              <a:rPr lang="pt-BR"/>
              <a:t>Fifth level</a:t>
            </a:r>
          </a:p>
        </p:txBody>
      </p:sp>
      <p:sp>
        <p:nvSpPr>
          <p:cNvPr id="4" name="Date Placeholder 3"/>
          <p:cNvSpPr>
            <a:spLocks noGrp="1"/>
          </p:cNvSpPr>
          <p:nvPr>
            <p:ph type="dt" sz="half" idx="10"/>
          </p:nvPr>
        </p:nvSpPr>
        <p:spPr/>
        <p:txBody>
          <a:bodyPr/>
          <a:lstStyle/>
          <a:p>
            <a:fld id="{3A18A1F1-83BA-C741-8B6E-257B188DC807}" type="datetimeFigureOut">
              <a:rPr lang="en-US" smtClean="0"/>
              <a:t>1/27/2020</a:t>
            </a:fld>
            <a:endParaRPr lang="pt-BR"/>
          </a:p>
        </p:txBody>
      </p:sp>
      <p:sp>
        <p:nvSpPr>
          <p:cNvPr id="5" name="Footer Placeholder 4"/>
          <p:cNvSpPr>
            <a:spLocks noGrp="1"/>
          </p:cNvSpPr>
          <p:nvPr>
            <p:ph type="ftr" sz="quarter" idx="11"/>
          </p:nvPr>
        </p:nvSpPr>
        <p:spPr/>
        <p:txBody>
          <a:bodyPr/>
          <a:lstStyle/>
          <a:p>
            <a:endParaRPr lang="pt-BR"/>
          </a:p>
        </p:txBody>
      </p:sp>
      <p:sp>
        <p:nvSpPr>
          <p:cNvPr id="6" name="Slide Number Placeholder 5"/>
          <p:cNvSpPr>
            <a:spLocks noGrp="1"/>
          </p:cNvSpPr>
          <p:nvPr>
            <p:ph type="sldNum" sz="quarter" idx="12"/>
          </p:nvPr>
        </p:nvSpPr>
        <p:spPr/>
        <p:txBody>
          <a:bodyPr/>
          <a:lstStyle/>
          <a:p>
            <a:fld id="{BD94D1B6-512E-4947-A65D-C1498B29C3B6}" type="slidenum">
              <a:rPr lang="pt-BR" smtClean="0"/>
              <a:t>‹nº›</a:t>
            </a:fld>
            <a:endParaRPr lang="pt-BR"/>
          </a:p>
        </p:txBody>
      </p:sp>
    </p:spTree>
    <p:extLst>
      <p:ext uri="{BB962C8B-B14F-4D97-AF65-F5344CB8AC3E}">
        <p14:creationId xmlns:p14="http://schemas.microsoft.com/office/powerpoint/2010/main" val="36794774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pt-BR"/>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pt-BR"/>
              <a:t>Click to edit Master text styles</a:t>
            </a:r>
          </a:p>
          <a:p>
            <a:pPr lvl="1"/>
            <a:r>
              <a:rPr lang="pt-BR"/>
              <a:t>Second level</a:t>
            </a:r>
          </a:p>
          <a:p>
            <a:pPr lvl="2"/>
            <a:r>
              <a:rPr lang="pt-BR"/>
              <a:t>Third level</a:t>
            </a:r>
          </a:p>
          <a:p>
            <a:pPr lvl="3"/>
            <a:r>
              <a:rPr lang="pt-BR"/>
              <a:t>Fourth level</a:t>
            </a:r>
          </a:p>
          <a:p>
            <a:pPr lvl="4"/>
            <a:r>
              <a:rPr lang="pt-BR"/>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A18A1F1-83BA-C741-8B6E-257B188DC807}" type="datetimeFigureOut">
              <a:rPr lang="en-US" smtClean="0"/>
              <a:t>1/27/2020</a:t>
            </a:fld>
            <a:endParaRPr lang="pt-B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pt-B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D94D1B6-512E-4947-A65D-C1498B29C3B6}" type="slidenum">
              <a:rPr lang="pt-BR" smtClean="0"/>
              <a:t>‹nº›</a:t>
            </a:fld>
            <a:endParaRPr lang="pt-BR"/>
          </a:p>
        </p:txBody>
      </p:sp>
    </p:spTree>
    <p:extLst>
      <p:ext uri="{BB962C8B-B14F-4D97-AF65-F5344CB8AC3E}">
        <p14:creationId xmlns:p14="http://schemas.microsoft.com/office/powerpoint/2010/main" val="107574942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6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6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6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7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7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7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7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8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8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8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8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9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9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9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9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9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9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9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9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9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0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0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0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0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0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pt-BR" dirty="0"/>
              <a:t>Reflexões sobre o Pacto Áureo</a:t>
            </a:r>
          </a:p>
        </p:txBody>
      </p:sp>
      <p:sp>
        <p:nvSpPr>
          <p:cNvPr id="3" name="Subtitle 2"/>
          <p:cNvSpPr>
            <a:spLocks noGrp="1"/>
          </p:cNvSpPr>
          <p:nvPr>
            <p:ph type="subTitle" idx="1"/>
          </p:nvPr>
        </p:nvSpPr>
        <p:spPr/>
        <p:txBody>
          <a:bodyPr>
            <a:normAutofit/>
          </a:bodyPr>
          <a:lstStyle/>
          <a:p>
            <a:r>
              <a:rPr lang="pt-BR" sz="4800" b="1" dirty="0"/>
              <a:t>Item 1º)</a:t>
            </a:r>
          </a:p>
        </p:txBody>
      </p:sp>
    </p:spTree>
    <p:extLst>
      <p:ext uri="{BB962C8B-B14F-4D97-AF65-F5344CB8AC3E}">
        <p14:creationId xmlns:p14="http://schemas.microsoft.com/office/powerpoint/2010/main" val="346688535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610940" y="1698553"/>
            <a:ext cx="7717134" cy="4824591"/>
          </a:xfrm>
        </p:spPr>
        <p:txBody>
          <a:bodyPr>
            <a:noAutofit/>
          </a:bodyPr>
          <a:lstStyle/>
          <a:p>
            <a:pPr algn="just"/>
            <a:r>
              <a:rPr lang="pt-BR" sz="4000" dirty="0">
                <a:solidFill>
                  <a:schemeClr val="tx1"/>
                </a:solidFill>
              </a:rPr>
              <a:t>!</a:t>
            </a:r>
            <a:r>
              <a:rPr lang="pt-BR" sz="4000" dirty="0" err="1">
                <a:solidFill>
                  <a:schemeClr val="tx1"/>
                </a:solidFill>
              </a:rPr>
              <a:t>º</a:t>
            </a:r>
            <a:r>
              <a:rPr lang="pt-BR" sz="4000" dirty="0">
                <a:solidFill>
                  <a:schemeClr val="tx1"/>
                </a:solidFill>
              </a:rPr>
              <a:t>) Cabe aos Espíritas do Brasil porem em prática a exposição contida no livro </a:t>
            </a:r>
            <a:r>
              <a:rPr lang="pt-BR" sz="4000" i="1" dirty="0">
                <a:solidFill>
                  <a:schemeClr val="tx1"/>
                </a:solidFill>
              </a:rPr>
              <a:t>Brasil, Coração do Mundo, Pátria do Evangelho, </a:t>
            </a:r>
            <a:r>
              <a:rPr lang="pt-BR" sz="4000" dirty="0">
                <a:solidFill>
                  <a:schemeClr val="tx1"/>
                </a:solidFill>
              </a:rPr>
              <a:t>de maneira a acelerar a marcha evolutiva do Espiritismo.</a:t>
            </a:r>
          </a:p>
          <a:p>
            <a:pPr algn="r"/>
            <a:r>
              <a:rPr lang="pt-BR" sz="2000" dirty="0">
                <a:solidFill>
                  <a:schemeClr val="tx1"/>
                </a:solidFill>
              </a:rPr>
              <a:t>Pacto Áureo. Item 1º).</a:t>
            </a:r>
          </a:p>
        </p:txBody>
      </p:sp>
    </p:spTree>
    <p:extLst>
      <p:ext uri="{BB962C8B-B14F-4D97-AF65-F5344CB8AC3E}">
        <p14:creationId xmlns:p14="http://schemas.microsoft.com/office/powerpoint/2010/main" val="265535530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610940" y="1298468"/>
            <a:ext cx="7717134" cy="4076605"/>
          </a:xfrm>
        </p:spPr>
        <p:txBody>
          <a:bodyPr>
            <a:noAutofit/>
          </a:bodyPr>
          <a:lstStyle/>
          <a:p>
            <a:pPr algn="just"/>
            <a:r>
              <a:rPr lang="pt-BR" sz="4000" dirty="0">
                <a:solidFill>
                  <a:schemeClr val="tx1"/>
                </a:solidFill>
              </a:rPr>
              <a:t>REFLEXÃO:</a:t>
            </a:r>
          </a:p>
          <a:p>
            <a:pPr algn="just"/>
            <a:r>
              <a:rPr lang="pt-BR" sz="4000" dirty="0">
                <a:solidFill>
                  <a:schemeClr val="tx1"/>
                </a:solidFill>
              </a:rPr>
              <a:t>Estamos pondo em prática a exposição contida no livro </a:t>
            </a:r>
            <a:r>
              <a:rPr lang="pt-BR" sz="4000" i="1" dirty="0">
                <a:solidFill>
                  <a:schemeClr val="tx1"/>
                </a:solidFill>
              </a:rPr>
              <a:t>Brasil, Coração do Mundo, Pátria do Evangelho, </a:t>
            </a:r>
            <a:r>
              <a:rPr lang="pt-BR" sz="4000" dirty="0">
                <a:solidFill>
                  <a:schemeClr val="tx1"/>
                </a:solidFill>
              </a:rPr>
              <a:t>para acelerar a marcha evolutiva do Espiritismo?</a:t>
            </a:r>
          </a:p>
        </p:txBody>
      </p:sp>
    </p:spTree>
    <p:extLst>
      <p:ext uri="{BB962C8B-B14F-4D97-AF65-F5344CB8AC3E}">
        <p14:creationId xmlns:p14="http://schemas.microsoft.com/office/powerpoint/2010/main" val="423245661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309501" y="385859"/>
            <a:ext cx="8261241" cy="3661926"/>
          </a:xfrm>
        </p:spPr>
        <p:txBody>
          <a:bodyPr>
            <a:noAutofit/>
          </a:bodyPr>
          <a:lstStyle/>
          <a:p>
            <a:pPr algn="just"/>
            <a:r>
              <a:rPr lang="pt-BR" sz="4000" i="1" dirty="0">
                <a:solidFill>
                  <a:schemeClr val="tx1"/>
                </a:solidFill>
              </a:rPr>
              <a:t>[...] o Brasil terá a sua expressão imortal na vida do Espírito, representando a fonte de um pensamento novo, sem as ideologias de separatividade, e inundando todos os campos das atividades humanas com uma nova luz. Eis, em síntese, o porquê da nossa atuação nesse sentido.</a:t>
            </a:r>
          </a:p>
          <a:p>
            <a:pPr algn="r"/>
            <a:r>
              <a:rPr lang="pt-BR" sz="2000" i="1" dirty="0">
                <a:solidFill>
                  <a:schemeClr val="tx1"/>
                </a:solidFill>
              </a:rPr>
              <a:t>EMMANUEL. Brasil, coração do mundo, pátria do evangelho. Prefácio.</a:t>
            </a:r>
          </a:p>
        </p:txBody>
      </p:sp>
    </p:spTree>
    <p:extLst>
      <p:ext uri="{BB962C8B-B14F-4D97-AF65-F5344CB8AC3E}">
        <p14:creationId xmlns:p14="http://schemas.microsoft.com/office/powerpoint/2010/main" val="96002694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309501" y="316279"/>
            <a:ext cx="8261241" cy="5737200"/>
          </a:xfrm>
        </p:spPr>
        <p:txBody>
          <a:bodyPr>
            <a:noAutofit/>
          </a:bodyPr>
          <a:lstStyle/>
          <a:p>
            <a:pPr algn="just"/>
            <a:r>
              <a:rPr lang="pt-BR" sz="3600" i="1" dirty="0">
                <a:solidFill>
                  <a:schemeClr val="tx1"/>
                </a:solidFill>
              </a:rPr>
              <a:t>REFLEXÃO: (Prefácio do livro. Emmanuel)</a:t>
            </a:r>
          </a:p>
          <a:p>
            <a:pPr algn="just"/>
            <a:r>
              <a:rPr lang="pt-BR" sz="3600" i="1" dirty="0">
                <a:solidFill>
                  <a:schemeClr val="tx1"/>
                </a:solidFill>
              </a:rPr>
              <a:t>Se o Brasil terá a sua expressão imortal na vida do Espírito, representando a fonte de um pensamento novo, sem as ideologias de separatividade, e inundando todos os campos das atividades humanas com uma nova luz, como estamos trabalhando a questão da separatividade e como estamos inundando todos os campos das atividades humanas com uma nova luz?</a:t>
            </a:r>
          </a:p>
          <a:p>
            <a:pPr algn="just"/>
            <a:endParaRPr lang="pt-BR" sz="1800" i="1" dirty="0">
              <a:solidFill>
                <a:schemeClr val="tx1"/>
              </a:solidFill>
            </a:endParaRPr>
          </a:p>
        </p:txBody>
      </p:sp>
    </p:spTree>
    <p:extLst>
      <p:ext uri="{BB962C8B-B14F-4D97-AF65-F5344CB8AC3E}">
        <p14:creationId xmlns:p14="http://schemas.microsoft.com/office/powerpoint/2010/main" val="231989529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309501" y="385859"/>
            <a:ext cx="8261241" cy="3661926"/>
          </a:xfrm>
        </p:spPr>
        <p:txBody>
          <a:bodyPr>
            <a:noAutofit/>
          </a:bodyPr>
          <a:lstStyle/>
          <a:p>
            <a:pPr algn="just"/>
            <a:r>
              <a:rPr lang="pt-BR" sz="4000" i="1" dirty="0">
                <a:solidFill>
                  <a:schemeClr val="tx1"/>
                </a:solidFill>
              </a:rPr>
              <a:t>[...] a lição do Cristo aí está no planeta, aguardando a compreensão geral do seu sentido profundo.</a:t>
            </a:r>
          </a:p>
          <a:p>
            <a:pPr algn="r"/>
            <a:r>
              <a:rPr lang="pt-BR" sz="1800" i="1" dirty="0">
                <a:solidFill>
                  <a:schemeClr val="tx1"/>
                </a:solidFill>
              </a:rPr>
              <a:t>Humberto de Campos. Brasil, coração do mundo, pátria do evangelho. Esclarecendo.</a:t>
            </a:r>
            <a:endParaRPr lang="pt-BR" sz="1050" i="1" dirty="0">
              <a:solidFill>
                <a:schemeClr val="tx1"/>
              </a:solidFill>
            </a:endParaRPr>
          </a:p>
        </p:txBody>
      </p:sp>
    </p:spTree>
    <p:extLst>
      <p:ext uri="{BB962C8B-B14F-4D97-AF65-F5344CB8AC3E}">
        <p14:creationId xmlns:p14="http://schemas.microsoft.com/office/powerpoint/2010/main" val="40655693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309501" y="385859"/>
            <a:ext cx="8261241" cy="3661926"/>
          </a:xfrm>
        </p:spPr>
        <p:txBody>
          <a:bodyPr>
            <a:noAutofit/>
          </a:bodyPr>
          <a:lstStyle/>
          <a:p>
            <a:pPr algn="just"/>
            <a:r>
              <a:rPr lang="pt-BR" sz="4000" i="1" dirty="0">
                <a:solidFill>
                  <a:schemeClr val="tx1"/>
                </a:solidFill>
              </a:rPr>
              <a:t>[...] a sublime exemplificação do divino Mestre, na sua expressão pura e simples, só pede a humildade e o amor da criatura, para ser devidamente compreendida.</a:t>
            </a:r>
          </a:p>
          <a:p>
            <a:pPr algn="r"/>
            <a:r>
              <a:rPr lang="pt-BR" sz="1800" i="1" dirty="0">
                <a:solidFill>
                  <a:schemeClr val="tx1"/>
                </a:solidFill>
              </a:rPr>
              <a:t>Humberto de Campos. Brasil, coração do mundo, pátria do evangelho. Esclarecendo.</a:t>
            </a:r>
            <a:endParaRPr lang="pt-BR" sz="1050" i="1" dirty="0">
              <a:solidFill>
                <a:schemeClr val="tx1"/>
              </a:solidFill>
            </a:endParaRPr>
          </a:p>
        </p:txBody>
      </p:sp>
    </p:spTree>
    <p:extLst>
      <p:ext uri="{BB962C8B-B14F-4D97-AF65-F5344CB8AC3E}">
        <p14:creationId xmlns:p14="http://schemas.microsoft.com/office/powerpoint/2010/main" val="285608005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309501" y="385859"/>
            <a:ext cx="8261241" cy="3661926"/>
          </a:xfrm>
        </p:spPr>
        <p:txBody>
          <a:bodyPr>
            <a:noAutofit/>
          </a:bodyPr>
          <a:lstStyle/>
          <a:p>
            <a:pPr algn="just"/>
            <a:r>
              <a:rPr lang="pt-BR" sz="4000" i="1" dirty="0">
                <a:solidFill>
                  <a:schemeClr val="tx1"/>
                </a:solidFill>
              </a:rPr>
              <a:t>Do seu entendimento decorre aquele Reino de Deus em cada coração, de que falava o Senhor nas suas meigas pregações do Tiberíades — Reino de amor fraternal, cuja luz é o único elemento capaz de salvar o mundo, que se encaminha para os desfiladeiros da destruição.</a:t>
            </a:r>
          </a:p>
          <a:p>
            <a:pPr algn="r"/>
            <a:r>
              <a:rPr lang="pt-BR" sz="1800" i="1" dirty="0">
                <a:solidFill>
                  <a:schemeClr val="tx1"/>
                </a:solidFill>
              </a:rPr>
              <a:t>Humberto de Campos. Brasil, coração do mundo, pátria do evangelho. Esclarecendo.</a:t>
            </a:r>
            <a:endParaRPr lang="pt-BR" sz="1050" i="1" dirty="0">
              <a:solidFill>
                <a:schemeClr val="tx1"/>
              </a:solidFill>
            </a:endParaRPr>
          </a:p>
        </p:txBody>
      </p:sp>
    </p:spTree>
    <p:extLst>
      <p:ext uri="{BB962C8B-B14F-4D97-AF65-F5344CB8AC3E}">
        <p14:creationId xmlns:p14="http://schemas.microsoft.com/office/powerpoint/2010/main" val="170569534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309501" y="385859"/>
            <a:ext cx="8261241" cy="3661926"/>
          </a:xfrm>
        </p:spPr>
        <p:txBody>
          <a:bodyPr>
            <a:noAutofit/>
          </a:bodyPr>
          <a:lstStyle/>
          <a:p>
            <a:pPr algn="just"/>
            <a:r>
              <a:rPr lang="pt-BR" sz="4000" i="1" dirty="0">
                <a:solidFill>
                  <a:schemeClr val="tx1"/>
                </a:solidFill>
              </a:rPr>
              <a:t>REFLEXÃO: (Cap. Esclarecendo. Humberto de Campos)</a:t>
            </a:r>
          </a:p>
          <a:p>
            <a:pPr algn="just"/>
            <a:r>
              <a:rPr lang="pt-BR" sz="4000" i="1" dirty="0">
                <a:solidFill>
                  <a:schemeClr val="tx1"/>
                </a:solidFill>
              </a:rPr>
              <a:t>Já temos a compreensão geral do sentido profundo da lição do Cristo que aguarda de cada um esse desiderato?</a:t>
            </a:r>
            <a:endParaRPr lang="pt-BR" sz="1050" i="1" dirty="0">
              <a:solidFill>
                <a:schemeClr val="tx1"/>
              </a:solidFill>
            </a:endParaRPr>
          </a:p>
        </p:txBody>
      </p:sp>
    </p:spTree>
    <p:extLst>
      <p:ext uri="{BB962C8B-B14F-4D97-AF65-F5344CB8AC3E}">
        <p14:creationId xmlns:p14="http://schemas.microsoft.com/office/powerpoint/2010/main" val="71841967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309501" y="385859"/>
            <a:ext cx="8261241" cy="3661926"/>
          </a:xfrm>
        </p:spPr>
        <p:txBody>
          <a:bodyPr>
            <a:noAutofit/>
          </a:bodyPr>
          <a:lstStyle/>
          <a:p>
            <a:pPr algn="just"/>
            <a:r>
              <a:rPr lang="pt-BR" sz="4000" i="1" dirty="0">
                <a:solidFill>
                  <a:schemeClr val="tx1"/>
                </a:solidFill>
              </a:rPr>
              <a:t>REFLEXÃO: (Cap. Esclarecendo. Humberto de Campos)</a:t>
            </a:r>
          </a:p>
          <a:p>
            <a:pPr algn="just"/>
            <a:r>
              <a:rPr lang="pt-BR" sz="4000" i="1" dirty="0">
                <a:solidFill>
                  <a:schemeClr val="tx1"/>
                </a:solidFill>
              </a:rPr>
              <a:t>Estamos desenvolvendo a humildade e o amor para entender a sublime exemplificação do divino Mestre, na sua expressão pura e simples?</a:t>
            </a:r>
          </a:p>
          <a:p>
            <a:pPr algn="just"/>
            <a:r>
              <a:rPr lang="pt-BR" sz="4000" i="1" dirty="0">
                <a:solidFill>
                  <a:schemeClr val="tx1"/>
                </a:solidFill>
              </a:rPr>
              <a:t>Estamos construindo o Reino de Deus em nossos corações, que decorre do entendimento profundo da lição do Cristo?</a:t>
            </a:r>
          </a:p>
          <a:p>
            <a:pPr algn="just"/>
            <a:endParaRPr lang="pt-BR" sz="4000" i="1" dirty="0">
              <a:solidFill>
                <a:schemeClr val="tx1"/>
              </a:solidFill>
            </a:endParaRPr>
          </a:p>
          <a:p>
            <a:pPr algn="just"/>
            <a:endParaRPr lang="pt-BR" sz="1050" i="1" dirty="0">
              <a:solidFill>
                <a:schemeClr val="tx1"/>
              </a:solidFill>
            </a:endParaRPr>
          </a:p>
        </p:txBody>
      </p:sp>
    </p:spTree>
    <p:extLst>
      <p:ext uri="{BB962C8B-B14F-4D97-AF65-F5344CB8AC3E}">
        <p14:creationId xmlns:p14="http://schemas.microsoft.com/office/powerpoint/2010/main" val="401258000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309501" y="385859"/>
            <a:ext cx="8261241" cy="3661926"/>
          </a:xfrm>
        </p:spPr>
        <p:txBody>
          <a:bodyPr>
            <a:noAutofit/>
          </a:bodyPr>
          <a:lstStyle/>
          <a:p>
            <a:pPr algn="just"/>
            <a:r>
              <a:rPr lang="pt-BR" sz="3600" i="1" dirty="0">
                <a:solidFill>
                  <a:schemeClr val="tx1"/>
                </a:solidFill>
              </a:rPr>
              <a:t>Nos dias de provação, como nas horas de venturas, estejamos irmanados numa doce aliança de fraternidade e paz indestrutível, dentro da qual deveremos esperar as claridades do futuro. Não nos compete estacionar, em nenhuma circunstância, e sim marchar, sempre, com a educação e com a fé realizadora, ao encontro do Brasil, na sua admirável espiritualidade e na sua grandeza imperecível!</a:t>
            </a:r>
            <a:r>
              <a:rPr lang="pt-BR" sz="4000" i="1" dirty="0">
                <a:solidFill>
                  <a:schemeClr val="tx1"/>
                </a:solidFill>
              </a:rPr>
              <a:t> </a:t>
            </a:r>
          </a:p>
          <a:p>
            <a:pPr algn="r"/>
            <a:r>
              <a:rPr lang="pt-BR" sz="1800" i="1" dirty="0">
                <a:solidFill>
                  <a:schemeClr val="tx1"/>
                </a:solidFill>
              </a:rPr>
              <a:t>Humberto de Campos. Brasil, coração do mundo, pátria do evangelho. Esclarecendo.</a:t>
            </a:r>
            <a:endParaRPr lang="pt-BR" sz="1050" i="1" dirty="0">
              <a:solidFill>
                <a:schemeClr val="tx1"/>
              </a:solidFill>
            </a:endParaRPr>
          </a:p>
        </p:txBody>
      </p:sp>
    </p:spTree>
    <p:extLst>
      <p:ext uri="{BB962C8B-B14F-4D97-AF65-F5344CB8AC3E}">
        <p14:creationId xmlns:p14="http://schemas.microsoft.com/office/powerpoint/2010/main" val="295083230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309501" y="385859"/>
            <a:ext cx="8261241" cy="3661926"/>
          </a:xfrm>
        </p:spPr>
        <p:txBody>
          <a:bodyPr>
            <a:noAutofit/>
          </a:bodyPr>
          <a:lstStyle/>
          <a:p>
            <a:pPr algn="just"/>
            <a:r>
              <a:rPr lang="pt-BR" sz="3600" i="1" dirty="0">
                <a:solidFill>
                  <a:schemeClr val="tx1"/>
                </a:solidFill>
              </a:rPr>
              <a:t>REFLEXÃO: (Cap. Esclarecendo. Humberto de Campos)</a:t>
            </a:r>
          </a:p>
          <a:p>
            <a:pPr algn="just"/>
            <a:endParaRPr lang="pt-BR" sz="3600" i="1" dirty="0">
              <a:solidFill>
                <a:schemeClr val="tx1"/>
              </a:solidFill>
            </a:endParaRPr>
          </a:p>
          <a:p>
            <a:pPr algn="just"/>
            <a:r>
              <a:rPr lang="pt-BR" sz="3600" i="1" dirty="0">
                <a:solidFill>
                  <a:schemeClr val="tx1"/>
                </a:solidFill>
              </a:rPr>
              <a:t>Estamos, verdadeiramente, irmanados numa doce aliança de fraternidade e paz indestrutível? Ou precisamos desenvolver este sentimento? O que estamos fazendo para que este fato se efetive?</a:t>
            </a:r>
          </a:p>
          <a:p>
            <a:pPr algn="just"/>
            <a:r>
              <a:rPr lang="pt-BR" sz="1800" i="1" dirty="0">
                <a:solidFill>
                  <a:schemeClr val="tx1"/>
                </a:solidFill>
              </a:rPr>
              <a:t>.</a:t>
            </a:r>
            <a:endParaRPr lang="pt-BR" sz="1050" i="1" dirty="0">
              <a:solidFill>
                <a:schemeClr val="tx1"/>
              </a:solidFill>
            </a:endParaRPr>
          </a:p>
        </p:txBody>
      </p:sp>
    </p:spTree>
    <p:extLst>
      <p:ext uri="{BB962C8B-B14F-4D97-AF65-F5344CB8AC3E}">
        <p14:creationId xmlns:p14="http://schemas.microsoft.com/office/powerpoint/2010/main" val="238264069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309501" y="385859"/>
            <a:ext cx="8261241" cy="3661926"/>
          </a:xfrm>
        </p:spPr>
        <p:txBody>
          <a:bodyPr>
            <a:noAutofit/>
          </a:bodyPr>
          <a:lstStyle/>
          <a:p>
            <a:pPr algn="just"/>
            <a:r>
              <a:rPr lang="pt-BR" i="1" dirty="0">
                <a:solidFill>
                  <a:schemeClr val="tx1"/>
                </a:solidFill>
              </a:rPr>
              <a:t>— </a:t>
            </a:r>
            <a:r>
              <a:rPr lang="pt-BR" i="1" dirty="0" err="1">
                <a:solidFill>
                  <a:schemeClr val="tx1"/>
                </a:solidFill>
              </a:rPr>
              <a:t>Helil</a:t>
            </a:r>
            <a:r>
              <a:rPr lang="pt-BR" i="1" dirty="0">
                <a:solidFill>
                  <a:schemeClr val="tx1"/>
                </a:solidFill>
              </a:rPr>
              <a:t> — disse a voz suave e meiga do Mestre a um dos seus mensageiros, encarregado dos problemas sociológicos da Terra —, meu coração se enche de profunda amargura, vendo a incompreensão dos homens, no que se refere às lições do meu Evangelho. Por toda parte é a luta fratricida, como polvo de infinitos tentáculos, a destruir todas as esperanças; recomendei-lhes que se amassem como irmãos, e vejo-os em movimentos impetuosos, aniquilando-se uns aos outros como </a:t>
            </a:r>
            <a:r>
              <a:rPr lang="pt-BR" i="1" dirty="0" err="1">
                <a:solidFill>
                  <a:schemeClr val="tx1"/>
                </a:solidFill>
              </a:rPr>
              <a:t>cains</a:t>
            </a:r>
            <a:r>
              <a:rPr lang="pt-BR" i="1" dirty="0">
                <a:solidFill>
                  <a:schemeClr val="tx1"/>
                </a:solidFill>
              </a:rPr>
              <a:t> desvairados.</a:t>
            </a:r>
            <a:endParaRPr lang="pt-BR" sz="3600" i="1" dirty="0">
              <a:solidFill>
                <a:schemeClr val="tx1"/>
              </a:solidFill>
            </a:endParaRPr>
          </a:p>
          <a:p>
            <a:pPr algn="r"/>
            <a:r>
              <a:rPr lang="pt-BR" sz="1800" i="1" dirty="0">
                <a:solidFill>
                  <a:schemeClr val="tx1"/>
                </a:solidFill>
              </a:rPr>
              <a:t>Humberto de Campos. Brasil, coração do mundo, pátria do evangelho. Esclarecendo.</a:t>
            </a:r>
            <a:endParaRPr lang="pt-BR" sz="1050" i="1" dirty="0">
              <a:solidFill>
                <a:schemeClr val="tx1"/>
              </a:solidFill>
            </a:endParaRPr>
          </a:p>
        </p:txBody>
      </p:sp>
    </p:spTree>
    <p:extLst>
      <p:ext uri="{BB962C8B-B14F-4D97-AF65-F5344CB8AC3E}">
        <p14:creationId xmlns:p14="http://schemas.microsoft.com/office/powerpoint/2010/main" val="188655145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309501" y="246699"/>
            <a:ext cx="8261241" cy="3661926"/>
          </a:xfrm>
        </p:spPr>
        <p:txBody>
          <a:bodyPr>
            <a:noAutofit/>
          </a:bodyPr>
          <a:lstStyle/>
          <a:p>
            <a:pPr algn="just"/>
            <a:r>
              <a:rPr lang="pt-BR" sz="3600" i="1" dirty="0">
                <a:solidFill>
                  <a:schemeClr val="tx1"/>
                </a:solidFill>
              </a:rPr>
              <a:t>REFLEXÃO: (Cap. Esclarecendo. Humberto de Campos)</a:t>
            </a:r>
          </a:p>
          <a:p>
            <a:pPr algn="just"/>
            <a:endParaRPr lang="pt-BR" sz="3600" i="1" dirty="0">
              <a:solidFill>
                <a:schemeClr val="tx1"/>
              </a:solidFill>
            </a:endParaRPr>
          </a:p>
          <a:p>
            <a:pPr algn="just"/>
            <a:r>
              <a:rPr lang="pt-BR" sz="3600" i="1" dirty="0">
                <a:solidFill>
                  <a:schemeClr val="tx1"/>
                </a:solidFill>
              </a:rPr>
              <a:t>Será que ainda estamos enchendo o coração do Mestre de profunda amargura, no que se refere às lições do Seu Evangelho? </a:t>
            </a:r>
            <a:endParaRPr lang="pt-BR" sz="1050" i="1" dirty="0">
              <a:solidFill>
                <a:schemeClr val="tx1"/>
              </a:solidFill>
            </a:endParaRPr>
          </a:p>
        </p:txBody>
      </p:sp>
    </p:spTree>
    <p:extLst>
      <p:ext uri="{BB962C8B-B14F-4D97-AF65-F5344CB8AC3E}">
        <p14:creationId xmlns:p14="http://schemas.microsoft.com/office/powerpoint/2010/main" val="386499460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309501" y="246699"/>
            <a:ext cx="8261241" cy="3661926"/>
          </a:xfrm>
        </p:spPr>
        <p:txBody>
          <a:bodyPr>
            <a:noAutofit/>
          </a:bodyPr>
          <a:lstStyle/>
          <a:p>
            <a:pPr algn="just"/>
            <a:r>
              <a:rPr lang="pt-BR" sz="3600" i="1" dirty="0">
                <a:solidFill>
                  <a:schemeClr val="tx1"/>
                </a:solidFill>
              </a:rPr>
              <a:t>REFLEXÃO: (Cap. Esclarecendo. Humberto de Campos)</a:t>
            </a:r>
          </a:p>
          <a:p>
            <a:pPr algn="just"/>
            <a:endParaRPr lang="pt-BR" sz="3600" i="1" dirty="0">
              <a:solidFill>
                <a:schemeClr val="tx1"/>
              </a:solidFill>
            </a:endParaRPr>
          </a:p>
          <a:p>
            <a:pPr algn="just"/>
            <a:r>
              <a:rPr lang="pt-BR" sz="3600" i="1" dirty="0">
                <a:solidFill>
                  <a:schemeClr val="tx1"/>
                </a:solidFill>
              </a:rPr>
              <a:t>O Mestre recomendou-nos que nos amássemos como irmãos, e o que estamos fazendo individualmente para isso? Ou ainda estamos em movimentos impetuosos, aniquilando-nos uns aos outros como </a:t>
            </a:r>
            <a:r>
              <a:rPr lang="pt-BR" sz="3600" i="1" dirty="0" err="1">
                <a:solidFill>
                  <a:schemeClr val="tx1"/>
                </a:solidFill>
              </a:rPr>
              <a:t>cains</a:t>
            </a:r>
            <a:r>
              <a:rPr lang="pt-BR" sz="3600" i="1" dirty="0">
                <a:solidFill>
                  <a:schemeClr val="tx1"/>
                </a:solidFill>
              </a:rPr>
              <a:t> desvairados?</a:t>
            </a:r>
            <a:r>
              <a:rPr lang="pt-BR" sz="1800" i="1" dirty="0">
                <a:solidFill>
                  <a:schemeClr val="tx1"/>
                </a:solidFill>
              </a:rPr>
              <a:t>.</a:t>
            </a:r>
            <a:endParaRPr lang="pt-BR" sz="1050" i="1" dirty="0">
              <a:solidFill>
                <a:schemeClr val="tx1"/>
              </a:solidFill>
            </a:endParaRPr>
          </a:p>
        </p:txBody>
      </p:sp>
    </p:spTree>
    <p:extLst>
      <p:ext uri="{BB962C8B-B14F-4D97-AF65-F5344CB8AC3E}">
        <p14:creationId xmlns:p14="http://schemas.microsoft.com/office/powerpoint/2010/main" val="129419151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309501" y="385859"/>
            <a:ext cx="8261241" cy="3661926"/>
          </a:xfrm>
        </p:spPr>
        <p:txBody>
          <a:bodyPr>
            <a:noAutofit/>
          </a:bodyPr>
          <a:lstStyle/>
          <a:p>
            <a:pPr algn="just"/>
            <a:r>
              <a:rPr lang="pt-BR" sz="2800" i="1" dirty="0">
                <a:solidFill>
                  <a:schemeClr val="tx1"/>
                </a:solidFill>
              </a:rPr>
              <a:t>— A Terra é a escola abençoada, onde aplicamos todos os elevados conhecimentos adquiridos no Infinito. É nesse vasto campo experimental que devemos aprender a ciência do bem e aliá-la à sua divina prática. Nos nevoeiros da carne, todas as trevas serão desfeitas pelos nossos próprios esforços individuais; dentro delas, o nosso Espírito andará esquecido de seu passado obscuro, para que todas as nossas iniciativas se valorizem. Precisamos entender essas brandas disposições das Leis divinas, para que o determinismo do amor e da fraternidade constitua a lei da existência de todas as coisas e de todos os seres.</a:t>
            </a:r>
            <a:endParaRPr lang="pt-BR" i="1" dirty="0">
              <a:solidFill>
                <a:schemeClr val="tx1"/>
              </a:solidFill>
            </a:endParaRPr>
          </a:p>
          <a:p>
            <a:pPr algn="r"/>
            <a:r>
              <a:rPr lang="pt-BR" sz="1800" i="1" dirty="0">
                <a:solidFill>
                  <a:schemeClr val="tx1"/>
                </a:solidFill>
              </a:rPr>
              <a:t>ISMAEL (espírito). Humberto de Campos. Brasil, coração do mundo, pátria do evangelho. Cap. 10, As Bandeiras..</a:t>
            </a:r>
            <a:endParaRPr lang="pt-BR" sz="1050" i="1" dirty="0">
              <a:solidFill>
                <a:schemeClr val="tx1"/>
              </a:solidFill>
            </a:endParaRPr>
          </a:p>
        </p:txBody>
      </p:sp>
    </p:spTree>
    <p:extLst>
      <p:ext uri="{BB962C8B-B14F-4D97-AF65-F5344CB8AC3E}">
        <p14:creationId xmlns:p14="http://schemas.microsoft.com/office/powerpoint/2010/main" val="194996092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309501" y="246699"/>
            <a:ext cx="8261241" cy="3661926"/>
          </a:xfrm>
        </p:spPr>
        <p:txBody>
          <a:bodyPr>
            <a:noAutofit/>
          </a:bodyPr>
          <a:lstStyle/>
          <a:p>
            <a:pPr algn="just"/>
            <a:r>
              <a:rPr lang="pt-BR" sz="3600" i="1" dirty="0">
                <a:solidFill>
                  <a:schemeClr val="tx1"/>
                </a:solidFill>
              </a:rPr>
              <a:t>REFLEXÃO: (ISMAEL. Cap. 10, As Bandeiras)</a:t>
            </a:r>
            <a:endParaRPr lang="pt-BR" sz="1800" i="1" dirty="0">
              <a:solidFill>
                <a:schemeClr val="tx1"/>
              </a:solidFill>
            </a:endParaRPr>
          </a:p>
          <a:p>
            <a:pPr algn="just"/>
            <a:endParaRPr lang="pt-BR" sz="3600" i="1" dirty="0">
              <a:solidFill>
                <a:schemeClr val="tx1"/>
              </a:solidFill>
            </a:endParaRPr>
          </a:p>
          <a:p>
            <a:pPr algn="just"/>
            <a:r>
              <a:rPr lang="pt-BR" sz="3600" i="1" dirty="0">
                <a:solidFill>
                  <a:schemeClr val="tx1"/>
                </a:solidFill>
              </a:rPr>
              <a:t>Estamos aprendendo a ciência do bem e aliando-a à sua divina prática?</a:t>
            </a:r>
          </a:p>
          <a:p>
            <a:pPr algn="just"/>
            <a:r>
              <a:rPr lang="pt-BR" sz="3600" i="1" dirty="0">
                <a:solidFill>
                  <a:schemeClr val="tx1"/>
                </a:solidFill>
              </a:rPr>
              <a:t>Na presente encarnação, as trevas que nos acompanham estão sendo desfeitas pelos nossos próprios esforços individuais?</a:t>
            </a:r>
          </a:p>
        </p:txBody>
      </p:sp>
    </p:spTree>
    <p:extLst>
      <p:ext uri="{BB962C8B-B14F-4D97-AF65-F5344CB8AC3E}">
        <p14:creationId xmlns:p14="http://schemas.microsoft.com/office/powerpoint/2010/main" val="263666457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309501" y="385859"/>
            <a:ext cx="8261241" cy="3661926"/>
          </a:xfrm>
        </p:spPr>
        <p:txBody>
          <a:bodyPr>
            <a:noAutofit/>
          </a:bodyPr>
          <a:lstStyle/>
          <a:p>
            <a:pPr algn="just"/>
            <a:r>
              <a:rPr lang="pt-BR" sz="2800" i="1" dirty="0">
                <a:solidFill>
                  <a:schemeClr val="tx1"/>
                </a:solidFill>
              </a:rPr>
              <a:t>[...] Em 1873 fundava-se, com estatutos impressos e demais formalidades exigidas, o “Grupo Confúcio”, que constituiria a base da obra tangível e determinada de Ismael, na terra brasileira. Por esse grupo passaram, na época, todos os simpatizantes da Doutrina e, se efêmera foi a sua existência como sociedade organizada, memoráveis foram os seus trabalhos, aos quais compareceu pessoalmente o próprio Ismael, pela primeira vez, esclarecendo os grandes objetivos da sua elevada missão no País do Cruzeiro.</a:t>
            </a:r>
          </a:p>
          <a:p>
            <a:pPr algn="just"/>
            <a:r>
              <a:rPr lang="pt-BR" sz="1800" i="1" dirty="0">
                <a:solidFill>
                  <a:schemeClr val="tx1"/>
                </a:solidFill>
              </a:rPr>
              <a:t>Humberto de Campos. Brasil, coração do mundo, pátria do evangelho. Cap. 23, A Obra de Ismael.</a:t>
            </a:r>
            <a:endParaRPr lang="pt-BR" sz="1050" i="1" dirty="0">
              <a:solidFill>
                <a:schemeClr val="tx1"/>
              </a:solidFill>
            </a:endParaRPr>
          </a:p>
        </p:txBody>
      </p:sp>
    </p:spTree>
    <p:extLst>
      <p:ext uri="{BB962C8B-B14F-4D97-AF65-F5344CB8AC3E}">
        <p14:creationId xmlns:p14="http://schemas.microsoft.com/office/powerpoint/2010/main" val="429090494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309501" y="316279"/>
            <a:ext cx="8261241" cy="3661926"/>
          </a:xfrm>
        </p:spPr>
        <p:txBody>
          <a:bodyPr>
            <a:noAutofit/>
          </a:bodyPr>
          <a:lstStyle/>
          <a:p>
            <a:pPr algn="l"/>
            <a:r>
              <a:rPr lang="pt-BR" sz="3600" dirty="0">
                <a:solidFill>
                  <a:srgbClr val="000000"/>
                </a:solidFill>
              </a:rPr>
              <a:t>O Brasil tem a missão de cristianizar. É a Terra da Promissão. A Terra de todos. A Terra da fraternidade. A Terra de Jesus. A Terra do Evangelho. Não foi por acaso que tomou o nome de Vera Cruz, de Santa Cruz. Não foi por casualidade que recebeu desde o berço o leite da religião cristã. Não foi sem significação que a viram os primeiros navegadores debaixo do Cruzeiro do Sul.</a:t>
            </a:r>
            <a:r>
              <a:rPr lang="pt-BR" sz="2000" dirty="0">
                <a:solidFill>
                  <a:srgbClr val="000000"/>
                </a:solidFill>
              </a:rPr>
              <a:t> </a:t>
            </a:r>
          </a:p>
          <a:p>
            <a:pPr algn="r"/>
            <a:r>
              <a:rPr lang="pt-BR" sz="2000" dirty="0">
                <a:solidFill>
                  <a:srgbClr val="000000"/>
                </a:solidFill>
              </a:rPr>
              <a:t>SOUZA, </a:t>
            </a:r>
            <a:r>
              <a:rPr lang="pt-BR" sz="2000" dirty="0" err="1">
                <a:solidFill>
                  <a:srgbClr val="000000"/>
                </a:solidFill>
              </a:rPr>
              <a:t>Juvanir</a:t>
            </a:r>
            <a:r>
              <a:rPr lang="pt-BR" sz="2000" dirty="0">
                <a:solidFill>
                  <a:srgbClr val="000000"/>
                </a:solidFill>
              </a:rPr>
              <a:t> Borges de. Escorço histórico da Federação Espírita Brasileira. 1. ed. Brasília: FEB, 1989. it. As origens da Federação.</a:t>
            </a:r>
            <a:endParaRPr lang="pt-BR" sz="1600" dirty="0">
              <a:solidFill>
                <a:srgbClr val="000000"/>
              </a:solidFill>
            </a:endParaRPr>
          </a:p>
        </p:txBody>
      </p:sp>
    </p:spTree>
    <p:extLst>
      <p:ext uri="{BB962C8B-B14F-4D97-AF65-F5344CB8AC3E}">
        <p14:creationId xmlns:p14="http://schemas.microsoft.com/office/powerpoint/2010/main" val="158134651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309501" y="385859"/>
            <a:ext cx="8261241" cy="3661926"/>
          </a:xfrm>
        </p:spPr>
        <p:txBody>
          <a:bodyPr>
            <a:noAutofit/>
          </a:bodyPr>
          <a:lstStyle/>
          <a:p>
            <a:pPr algn="l"/>
            <a:r>
              <a:rPr lang="pt-BR" sz="3600" dirty="0">
                <a:solidFill>
                  <a:srgbClr val="000000"/>
                </a:solidFill>
              </a:rPr>
              <a:t>[...]  Na Era Nova e próxima, abrigará um povo diferente pelos costumes cristãos.</a:t>
            </a:r>
          </a:p>
          <a:p>
            <a:pPr algn="l"/>
            <a:r>
              <a:rPr lang="pt-BR" sz="4000" dirty="0">
                <a:solidFill>
                  <a:srgbClr val="000000"/>
                </a:solidFill>
              </a:rPr>
              <a:t>Cumpre</a:t>
            </a:r>
            <a:r>
              <a:rPr lang="pt-BR" sz="3600" dirty="0">
                <a:solidFill>
                  <a:srgbClr val="000000"/>
                </a:solidFill>
              </a:rPr>
              <a:t> ao que ouve os arautos do Espaço, que convocam os homens de boa-vontade para o preparo da Nova Era, reconhecer em Jesus o chefe espiritual.</a:t>
            </a:r>
          </a:p>
          <a:p>
            <a:pPr algn="r"/>
            <a:r>
              <a:rPr lang="pt-BR" sz="1800" dirty="0">
                <a:solidFill>
                  <a:srgbClr val="000000"/>
                </a:solidFill>
              </a:rPr>
              <a:t>5 SOUZA, </a:t>
            </a:r>
            <a:r>
              <a:rPr lang="pt-BR" sz="1800" dirty="0" err="1">
                <a:solidFill>
                  <a:srgbClr val="000000"/>
                </a:solidFill>
              </a:rPr>
              <a:t>Juvanir</a:t>
            </a:r>
            <a:r>
              <a:rPr lang="pt-BR" sz="1800" dirty="0">
                <a:solidFill>
                  <a:srgbClr val="000000"/>
                </a:solidFill>
              </a:rPr>
              <a:t> Borges de. Escorço histórico da Federação Espírita Brasileira. 1. ed. Brasília: FEB, 1989. it. As origens da Federação.</a:t>
            </a:r>
          </a:p>
        </p:txBody>
      </p:sp>
    </p:spTree>
    <p:extLst>
      <p:ext uri="{BB962C8B-B14F-4D97-AF65-F5344CB8AC3E}">
        <p14:creationId xmlns:p14="http://schemas.microsoft.com/office/powerpoint/2010/main" val="293069232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309501" y="385859"/>
            <a:ext cx="8261241" cy="3661926"/>
          </a:xfrm>
        </p:spPr>
        <p:txBody>
          <a:bodyPr>
            <a:noAutofit/>
          </a:bodyPr>
          <a:lstStyle/>
          <a:p>
            <a:pPr algn="l"/>
            <a:r>
              <a:rPr lang="pt-BR" sz="3600" dirty="0">
                <a:solidFill>
                  <a:srgbClr val="000000"/>
                </a:solidFill>
              </a:rPr>
              <a:t>[...] Com o Evangelho explicado à luz do Espiritismo, a moral de Jesus, semeada pelos jesuítas e alimentada pelos católicos, atingirá a sua finalidade, que é rejuvenescer os homens velhos, que aqui nascerão ou para aqui virão de todos os pontos do globo, cansados de lutas fratricidas e sedentos de confraternidade.</a:t>
            </a:r>
          </a:p>
          <a:p>
            <a:pPr algn="r"/>
            <a:r>
              <a:rPr lang="pt-BR" sz="1800" dirty="0">
                <a:solidFill>
                  <a:srgbClr val="000000"/>
                </a:solidFill>
              </a:rPr>
              <a:t>SOUZA, </a:t>
            </a:r>
            <a:r>
              <a:rPr lang="pt-BR" sz="1800" dirty="0" err="1">
                <a:solidFill>
                  <a:srgbClr val="000000"/>
                </a:solidFill>
              </a:rPr>
              <a:t>Juvanir</a:t>
            </a:r>
            <a:r>
              <a:rPr lang="pt-BR" sz="1800" dirty="0">
                <a:solidFill>
                  <a:srgbClr val="000000"/>
                </a:solidFill>
              </a:rPr>
              <a:t> Borges de. Escorço histórico da Federação Espírita Brasileira. 1. ed. Brasília: FEB, 1989. it. As origens da Federação.</a:t>
            </a:r>
          </a:p>
        </p:txBody>
      </p:sp>
    </p:spTree>
    <p:extLst>
      <p:ext uri="{BB962C8B-B14F-4D97-AF65-F5344CB8AC3E}">
        <p14:creationId xmlns:p14="http://schemas.microsoft.com/office/powerpoint/2010/main" val="249532282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309501" y="385859"/>
            <a:ext cx="8261241" cy="3661926"/>
          </a:xfrm>
        </p:spPr>
        <p:txBody>
          <a:bodyPr>
            <a:noAutofit/>
          </a:bodyPr>
          <a:lstStyle/>
          <a:p>
            <a:pPr algn="l"/>
            <a:r>
              <a:rPr lang="pt-BR" sz="3600" dirty="0">
                <a:solidFill>
                  <a:srgbClr val="000000"/>
                </a:solidFill>
              </a:rPr>
              <a:t>[...] A missão dos espíritas no Brasil é divulgar o Evangelho em espírito e verdade. Os que quiserem bem cumprir o dever, a que se obrigaram antes de nascer, deverão, pois, reunir-se debaixo desse pálio trinitário: Deus, Cristo e Caridade. Onde estiver esta bandeira, ai estarei eu, Ismael.</a:t>
            </a:r>
          </a:p>
          <a:p>
            <a:pPr algn="r"/>
            <a:r>
              <a:rPr lang="pt-BR" sz="1800" dirty="0">
                <a:solidFill>
                  <a:srgbClr val="000000"/>
                </a:solidFill>
              </a:rPr>
              <a:t> SOUZA, </a:t>
            </a:r>
            <a:r>
              <a:rPr lang="pt-BR" sz="1800" dirty="0" err="1">
                <a:solidFill>
                  <a:srgbClr val="000000"/>
                </a:solidFill>
              </a:rPr>
              <a:t>Juvanir</a:t>
            </a:r>
            <a:r>
              <a:rPr lang="pt-BR" sz="1800" dirty="0">
                <a:solidFill>
                  <a:srgbClr val="000000"/>
                </a:solidFill>
              </a:rPr>
              <a:t> Borges de. Escorço histórico da Federação Espírita Brasileira. 1. ed. Brasília: FEB, 1989. it. As origens da Federação.</a:t>
            </a:r>
          </a:p>
        </p:txBody>
      </p:sp>
    </p:spTree>
    <p:extLst>
      <p:ext uri="{BB962C8B-B14F-4D97-AF65-F5344CB8AC3E}">
        <p14:creationId xmlns:p14="http://schemas.microsoft.com/office/powerpoint/2010/main" val="121061677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309501" y="246698"/>
            <a:ext cx="8261241" cy="4867447"/>
          </a:xfrm>
        </p:spPr>
        <p:txBody>
          <a:bodyPr>
            <a:noAutofit/>
          </a:bodyPr>
          <a:lstStyle/>
          <a:p>
            <a:pPr algn="just"/>
            <a:r>
              <a:rPr lang="pt-BR" sz="3600" i="1" dirty="0">
                <a:solidFill>
                  <a:schemeClr val="tx1"/>
                </a:solidFill>
              </a:rPr>
              <a:t>REFLEXÃO: (ISMAEL. Mensagem 1873)</a:t>
            </a:r>
          </a:p>
          <a:p>
            <a:pPr algn="just"/>
            <a:r>
              <a:rPr lang="pt-BR" sz="3600" i="1" dirty="0">
                <a:solidFill>
                  <a:schemeClr val="tx1"/>
                </a:solidFill>
              </a:rPr>
              <a:t>Sendo o Brasil a terra da fraternidade, o que nós os espíritas estamos realizando para que esse sentimento se desenvolva em nossos corações?</a:t>
            </a:r>
          </a:p>
          <a:p>
            <a:pPr algn="just"/>
            <a:r>
              <a:rPr lang="pt-BR" sz="3600" i="1" dirty="0">
                <a:solidFill>
                  <a:schemeClr val="tx1"/>
                </a:solidFill>
              </a:rPr>
              <a:t>A verdadeira fraternidade tem sido praticada no movimento espírita? Pois, sem fraternidade não há união.</a:t>
            </a:r>
          </a:p>
          <a:p>
            <a:pPr algn="just"/>
            <a:endParaRPr lang="pt-BR" sz="3600" i="1" dirty="0">
              <a:solidFill>
                <a:schemeClr val="tx1"/>
              </a:solidFill>
            </a:endParaRPr>
          </a:p>
        </p:txBody>
      </p:sp>
    </p:spTree>
    <p:extLst>
      <p:ext uri="{BB962C8B-B14F-4D97-AF65-F5344CB8AC3E}">
        <p14:creationId xmlns:p14="http://schemas.microsoft.com/office/powerpoint/2010/main" val="28467231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309501" y="246698"/>
            <a:ext cx="8261241" cy="6611301"/>
          </a:xfrm>
        </p:spPr>
        <p:txBody>
          <a:bodyPr>
            <a:noAutofit/>
          </a:bodyPr>
          <a:lstStyle/>
          <a:p>
            <a:pPr algn="just"/>
            <a:r>
              <a:rPr lang="pt-BR" sz="3600" i="1" dirty="0">
                <a:solidFill>
                  <a:schemeClr val="tx1"/>
                </a:solidFill>
              </a:rPr>
              <a:t>REFLEXÃO: (ISMAEL. Mensagem 1873)</a:t>
            </a:r>
          </a:p>
          <a:p>
            <a:pPr algn="just"/>
            <a:r>
              <a:rPr lang="pt-BR" sz="3600" i="1" dirty="0">
                <a:solidFill>
                  <a:schemeClr val="tx1"/>
                </a:solidFill>
              </a:rPr>
              <a:t>Sendo o Brasil a terra do Evangelho, o que nós espíritas estamos fazendo de suas lições? Conhecendo-as simplesmente, ou registrando-as no seu sentido profundo, ou aplicando-as em em nossas vidas?</a:t>
            </a:r>
          </a:p>
          <a:p>
            <a:pPr algn="just"/>
            <a:r>
              <a:rPr lang="pt-BR" sz="4000" i="1" dirty="0">
                <a:solidFill>
                  <a:srgbClr val="000000"/>
                </a:solidFill>
              </a:rPr>
              <a:t>Nós que ouvimos </a:t>
            </a:r>
            <a:r>
              <a:rPr lang="pt-BR" sz="3600" i="1" dirty="0">
                <a:solidFill>
                  <a:srgbClr val="000000"/>
                </a:solidFill>
              </a:rPr>
              <a:t>os arautos do Espaço, que convocam os homens de boa-vontade para o preparo da Nova Era, temos demonstrado reconhecer Jesus como chefe espiritual?</a:t>
            </a:r>
            <a:endParaRPr lang="pt-BR" sz="3600" i="1" dirty="0">
              <a:solidFill>
                <a:schemeClr val="tx1"/>
              </a:solidFill>
            </a:endParaRPr>
          </a:p>
        </p:txBody>
      </p:sp>
    </p:spTree>
    <p:extLst>
      <p:ext uri="{BB962C8B-B14F-4D97-AF65-F5344CB8AC3E}">
        <p14:creationId xmlns:p14="http://schemas.microsoft.com/office/powerpoint/2010/main" val="216132919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309501" y="177119"/>
            <a:ext cx="8545283" cy="3661926"/>
          </a:xfrm>
        </p:spPr>
        <p:txBody>
          <a:bodyPr>
            <a:noAutofit/>
          </a:bodyPr>
          <a:lstStyle/>
          <a:p>
            <a:pPr algn="just"/>
            <a:r>
              <a:rPr lang="pt-BR" sz="3600" i="1" dirty="0">
                <a:solidFill>
                  <a:schemeClr val="tx1"/>
                </a:solidFill>
              </a:rPr>
              <a:t>REFLEXÃO: (ISMAEL. Mensagem 1873)</a:t>
            </a:r>
          </a:p>
          <a:p>
            <a:pPr algn="just"/>
            <a:r>
              <a:rPr lang="pt-BR" sz="3600" i="1" dirty="0">
                <a:solidFill>
                  <a:srgbClr val="000000"/>
                </a:solidFill>
              </a:rPr>
              <a:t>Estamos realizando o rejuvenescimento do homem velho que somos, cansados de lutas fratricidas e sedentos de confraternidade?</a:t>
            </a:r>
          </a:p>
          <a:p>
            <a:pPr algn="just"/>
            <a:r>
              <a:rPr lang="pt-BR" sz="3600" i="1" dirty="0">
                <a:solidFill>
                  <a:srgbClr val="000000"/>
                </a:solidFill>
              </a:rPr>
              <a:t>Estamos cumprindo o dever, conforme nos obrigamos antes de nascer, de divulgar o Evangelho em espírito e verdade?</a:t>
            </a:r>
          </a:p>
          <a:p>
            <a:pPr algn="just"/>
            <a:r>
              <a:rPr lang="pt-BR" sz="3600" i="1" dirty="0">
                <a:solidFill>
                  <a:srgbClr val="000000"/>
                </a:solidFill>
              </a:rPr>
              <a:t>Estamos reunidos debaixo desse pálio trinitário: Deus, Cristo e Caridade?</a:t>
            </a:r>
          </a:p>
          <a:p>
            <a:pPr algn="just"/>
            <a:r>
              <a:rPr lang="pt-BR" sz="3600" i="1" dirty="0">
                <a:solidFill>
                  <a:srgbClr val="000000"/>
                </a:solidFill>
              </a:rPr>
              <a:t>Estamos conscientes de que Ismael somente estará onde a sua bandeira se encontrar?</a:t>
            </a:r>
          </a:p>
          <a:p>
            <a:pPr algn="just"/>
            <a:endParaRPr lang="pt-BR" sz="3600" i="1" dirty="0">
              <a:solidFill>
                <a:schemeClr val="tx1"/>
              </a:solidFill>
            </a:endParaRPr>
          </a:p>
        </p:txBody>
      </p:sp>
    </p:spTree>
    <p:extLst>
      <p:ext uri="{BB962C8B-B14F-4D97-AF65-F5344CB8AC3E}">
        <p14:creationId xmlns:p14="http://schemas.microsoft.com/office/powerpoint/2010/main" val="51621848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309501" y="385859"/>
            <a:ext cx="8261241" cy="3661926"/>
          </a:xfrm>
        </p:spPr>
        <p:txBody>
          <a:bodyPr>
            <a:noAutofit/>
          </a:bodyPr>
          <a:lstStyle/>
          <a:p>
            <a:pPr algn="l"/>
            <a:r>
              <a:rPr lang="pt-BR" sz="3600" dirty="0">
                <a:solidFill>
                  <a:srgbClr val="000000"/>
                </a:solidFill>
              </a:rPr>
              <a:t>[...] Necessário é separemos agora o organismo político do Brasil dos alvitres permanentes e constantes do mundo espiritual, para que todos os seus empreendimentos sejam devidamente valorizados [...]. </a:t>
            </a:r>
          </a:p>
          <a:p>
            <a:pPr algn="r"/>
            <a:r>
              <a:rPr lang="pt-BR" sz="1800" dirty="0">
                <a:solidFill>
                  <a:srgbClr val="000000"/>
                </a:solidFill>
              </a:rPr>
              <a:t>JESUS. </a:t>
            </a:r>
            <a:r>
              <a:rPr lang="pt-BR" sz="1800" i="1" dirty="0">
                <a:solidFill>
                  <a:schemeClr val="tx1"/>
                </a:solidFill>
              </a:rPr>
              <a:t> Humberto de Campos. Brasil, coração do mundo, pátria do evangelho. Cap. 27, A República.</a:t>
            </a:r>
            <a:endParaRPr lang="pt-BR" sz="1050" i="1" dirty="0">
              <a:solidFill>
                <a:schemeClr val="tx1"/>
              </a:solidFill>
            </a:endParaRPr>
          </a:p>
        </p:txBody>
      </p:sp>
    </p:spTree>
    <p:extLst>
      <p:ext uri="{BB962C8B-B14F-4D97-AF65-F5344CB8AC3E}">
        <p14:creationId xmlns:p14="http://schemas.microsoft.com/office/powerpoint/2010/main" val="343466202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309501" y="177119"/>
            <a:ext cx="8545283" cy="3661926"/>
          </a:xfrm>
        </p:spPr>
        <p:txBody>
          <a:bodyPr>
            <a:noAutofit/>
          </a:bodyPr>
          <a:lstStyle/>
          <a:p>
            <a:pPr algn="just"/>
            <a:r>
              <a:rPr lang="pt-BR" sz="3600" i="1" dirty="0">
                <a:solidFill>
                  <a:schemeClr val="tx1"/>
                </a:solidFill>
              </a:rPr>
              <a:t>REFLEXÃO: (JESUS. Cap. 27. A República)</a:t>
            </a:r>
          </a:p>
          <a:p>
            <a:pPr algn="l"/>
            <a:r>
              <a:rPr lang="pt-BR" sz="3600" dirty="0">
                <a:solidFill>
                  <a:srgbClr val="000000"/>
                </a:solidFill>
              </a:rPr>
              <a:t>O que o movimento espírita está realizando para conscientizar os espíritas sobre a observação de Jesus às falanges benditas de Ismael da necessidade de separar a política dos alvitres permanentes e constantes do mundo espiritual, para que todos os seus empreendimentos sejam devidamente valorizados?  </a:t>
            </a:r>
          </a:p>
          <a:p>
            <a:pPr algn="just"/>
            <a:endParaRPr lang="pt-BR" sz="3600" i="1" dirty="0">
              <a:solidFill>
                <a:schemeClr val="tx1"/>
              </a:solidFill>
            </a:endParaRPr>
          </a:p>
        </p:txBody>
      </p:sp>
    </p:spTree>
    <p:extLst>
      <p:ext uri="{BB962C8B-B14F-4D97-AF65-F5344CB8AC3E}">
        <p14:creationId xmlns:p14="http://schemas.microsoft.com/office/powerpoint/2010/main" val="319230749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309501" y="385859"/>
            <a:ext cx="8261241" cy="3661926"/>
          </a:xfrm>
        </p:spPr>
        <p:txBody>
          <a:bodyPr>
            <a:noAutofit/>
          </a:bodyPr>
          <a:lstStyle/>
          <a:p>
            <a:pPr algn="l"/>
            <a:r>
              <a:rPr lang="pt-BR" sz="3600" dirty="0">
                <a:solidFill>
                  <a:srgbClr val="000000"/>
                </a:solidFill>
              </a:rPr>
              <a:t>[...] Ensinareis aos meus novos discípulos encarnados a paciência e a serenidade, a humildade e o amor, a paz e a resignação, para que a luta seja vencida pela luz e pela verdade. [...]. </a:t>
            </a:r>
          </a:p>
          <a:p>
            <a:pPr algn="r"/>
            <a:r>
              <a:rPr lang="pt-BR" sz="1800" dirty="0">
                <a:solidFill>
                  <a:srgbClr val="000000"/>
                </a:solidFill>
              </a:rPr>
              <a:t>JESUS. </a:t>
            </a:r>
            <a:r>
              <a:rPr lang="pt-BR" sz="1800" i="1" dirty="0">
                <a:solidFill>
                  <a:schemeClr val="tx1"/>
                </a:solidFill>
              </a:rPr>
              <a:t> Humberto de Campos. Brasil, coração do mundo, pátria do evangelho. Cap. 27, A República.</a:t>
            </a:r>
            <a:endParaRPr lang="pt-BR" sz="1050" i="1" dirty="0">
              <a:solidFill>
                <a:schemeClr val="tx1"/>
              </a:solidFill>
            </a:endParaRPr>
          </a:p>
        </p:txBody>
      </p:sp>
    </p:spTree>
    <p:extLst>
      <p:ext uri="{BB962C8B-B14F-4D97-AF65-F5344CB8AC3E}">
        <p14:creationId xmlns:p14="http://schemas.microsoft.com/office/powerpoint/2010/main" val="354054738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309501" y="177119"/>
            <a:ext cx="8545283" cy="4258620"/>
          </a:xfrm>
        </p:spPr>
        <p:txBody>
          <a:bodyPr>
            <a:noAutofit/>
          </a:bodyPr>
          <a:lstStyle/>
          <a:p>
            <a:pPr algn="just"/>
            <a:r>
              <a:rPr lang="pt-BR" sz="3600" i="1" dirty="0">
                <a:solidFill>
                  <a:schemeClr val="tx1"/>
                </a:solidFill>
              </a:rPr>
              <a:t>REFLEXÃO: (JESUS. Cap. 27. A República)</a:t>
            </a:r>
          </a:p>
          <a:p>
            <a:pPr algn="l"/>
            <a:r>
              <a:rPr lang="pt-BR" sz="3600" dirty="0">
                <a:solidFill>
                  <a:srgbClr val="000000"/>
                </a:solidFill>
              </a:rPr>
              <a:t>Nós, os novos discípulos encarnados do Mestre Nazareno, temos aprendido com a falange de Ismael a sermos pacientes, serenos, humildes, pacíficos, resignados e a amar, a fim de que a luta seja vencida pela luz e pela verdade? </a:t>
            </a:r>
          </a:p>
          <a:p>
            <a:pPr algn="just"/>
            <a:endParaRPr lang="pt-BR" sz="3600" i="1" dirty="0">
              <a:solidFill>
                <a:schemeClr val="tx1"/>
              </a:solidFill>
            </a:endParaRPr>
          </a:p>
        </p:txBody>
      </p:sp>
    </p:spTree>
    <p:extLst>
      <p:ext uri="{BB962C8B-B14F-4D97-AF65-F5344CB8AC3E}">
        <p14:creationId xmlns:p14="http://schemas.microsoft.com/office/powerpoint/2010/main" val="89391375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309501" y="385859"/>
            <a:ext cx="8261241" cy="3661926"/>
          </a:xfrm>
        </p:spPr>
        <p:txBody>
          <a:bodyPr>
            <a:noAutofit/>
          </a:bodyPr>
          <a:lstStyle/>
          <a:p>
            <a:pPr algn="l"/>
            <a:r>
              <a:rPr lang="pt-BR" sz="3600" dirty="0">
                <a:solidFill>
                  <a:srgbClr val="000000"/>
                </a:solidFill>
              </a:rPr>
              <a:t>[...] Abrireis para a caravana do Evangelho, que marcha ao longo dos caminhos da sombra, a estrada da revolução interior, cujo objetivo único é a reforma de cada um, sob o fardo das provas, sem o recurso à indisciplina perante as leis estatuídas no mundo e sem o auxílio das armas homicidas. </a:t>
            </a:r>
          </a:p>
          <a:p>
            <a:pPr algn="r"/>
            <a:r>
              <a:rPr lang="pt-BR" sz="1800" dirty="0">
                <a:solidFill>
                  <a:srgbClr val="000000"/>
                </a:solidFill>
              </a:rPr>
              <a:t>JESUS. </a:t>
            </a:r>
            <a:r>
              <a:rPr lang="pt-BR" sz="1800" i="1" dirty="0">
                <a:solidFill>
                  <a:schemeClr val="tx1"/>
                </a:solidFill>
              </a:rPr>
              <a:t> Humberto de Campos. Brasil, coração do mundo, pátria do evangelho. Cap. 27, A República.</a:t>
            </a:r>
            <a:endParaRPr lang="pt-BR" sz="1050" i="1" dirty="0">
              <a:solidFill>
                <a:schemeClr val="tx1"/>
              </a:solidFill>
            </a:endParaRPr>
          </a:p>
        </p:txBody>
      </p:sp>
    </p:spTree>
    <p:extLst>
      <p:ext uri="{BB962C8B-B14F-4D97-AF65-F5344CB8AC3E}">
        <p14:creationId xmlns:p14="http://schemas.microsoft.com/office/powerpoint/2010/main" val="309950389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309501" y="177119"/>
            <a:ext cx="8545283" cy="4258620"/>
          </a:xfrm>
        </p:spPr>
        <p:txBody>
          <a:bodyPr>
            <a:noAutofit/>
          </a:bodyPr>
          <a:lstStyle/>
          <a:p>
            <a:pPr algn="just"/>
            <a:r>
              <a:rPr lang="pt-BR" sz="3600" i="1" dirty="0">
                <a:solidFill>
                  <a:schemeClr val="tx1"/>
                </a:solidFill>
              </a:rPr>
              <a:t>REFLEXÃO: (JESUS. Cap. 27. A República)</a:t>
            </a:r>
          </a:p>
          <a:p>
            <a:pPr algn="l"/>
            <a:r>
              <a:rPr lang="pt-BR" sz="3600" dirty="0">
                <a:solidFill>
                  <a:srgbClr val="000000"/>
                </a:solidFill>
              </a:rPr>
              <a:t>Nós, os espíritas, temos seguido a estrada da revolução interior, cujo objetivo único é a reforma de cada um, sob o fardo das provas, sem o recurso à indisciplina perante as leis estatuídas no mundo? </a:t>
            </a:r>
          </a:p>
          <a:p>
            <a:pPr algn="just"/>
            <a:endParaRPr lang="pt-BR" sz="3600" i="1" dirty="0">
              <a:solidFill>
                <a:schemeClr val="tx1"/>
              </a:solidFill>
            </a:endParaRPr>
          </a:p>
        </p:txBody>
      </p:sp>
    </p:spTree>
    <p:extLst>
      <p:ext uri="{BB962C8B-B14F-4D97-AF65-F5344CB8AC3E}">
        <p14:creationId xmlns:p14="http://schemas.microsoft.com/office/powerpoint/2010/main" val="346114367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309501" y="385859"/>
            <a:ext cx="8261241" cy="3661926"/>
          </a:xfrm>
        </p:spPr>
        <p:txBody>
          <a:bodyPr>
            <a:noAutofit/>
          </a:bodyPr>
          <a:lstStyle/>
          <a:p>
            <a:pPr algn="l"/>
            <a:r>
              <a:rPr lang="pt-BR" sz="3600" dirty="0">
                <a:solidFill>
                  <a:srgbClr val="000000"/>
                </a:solidFill>
              </a:rPr>
              <a:t>Conduzireis, portanto, aos meus discípulos encarnados o estandarte da fé e da caridade, com o programa da renúncia e do desprendimento dos bens humanos, dentro dos sagrados imperativos da sua grandiosa missão. </a:t>
            </a:r>
          </a:p>
          <a:p>
            <a:pPr algn="r"/>
            <a:r>
              <a:rPr lang="pt-BR" sz="1800" dirty="0">
                <a:solidFill>
                  <a:srgbClr val="000000"/>
                </a:solidFill>
              </a:rPr>
              <a:t>JESUS. </a:t>
            </a:r>
            <a:r>
              <a:rPr lang="pt-BR" sz="1800" i="1" dirty="0">
                <a:solidFill>
                  <a:schemeClr val="tx1"/>
                </a:solidFill>
              </a:rPr>
              <a:t> Humberto de Campos. Brasil, coração do mundo, pátria do evangelho. Cap. 27, A República.</a:t>
            </a:r>
            <a:endParaRPr lang="pt-BR" sz="1050" i="1" dirty="0">
              <a:solidFill>
                <a:schemeClr val="tx1"/>
              </a:solidFill>
            </a:endParaRPr>
          </a:p>
        </p:txBody>
      </p:sp>
    </p:spTree>
    <p:extLst>
      <p:ext uri="{BB962C8B-B14F-4D97-AF65-F5344CB8AC3E}">
        <p14:creationId xmlns:p14="http://schemas.microsoft.com/office/powerpoint/2010/main" val="174823046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309501" y="177119"/>
            <a:ext cx="8545283" cy="4258620"/>
          </a:xfrm>
        </p:spPr>
        <p:txBody>
          <a:bodyPr>
            <a:noAutofit/>
          </a:bodyPr>
          <a:lstStyle/>
          <a:p>
            <a:pPr algn="just"/>
            <a:r>
              <a:rPr lang="pt-BR" sz="3600" i="1" dirty="0">
                <a:solidFill>
                  <a:srgbClr val="000000"/>
                </a:solidFill>
              </a:rPr>
              <a:t>REFLEXÃO: </a:t>
            </a:r>
            <a:r>
              <a:rPr lang="pt-BR" sz="3600" i="1" dirty="0">
                <a:solidFill>
                  <a:schemeClr val="tx1"/>
                </a:solidFill>
              </a:rPr>
              <a:t>(JESUS. Cap. 27. A República)</a:t>
            </a:r>
            <a:endParaRPr lang="pt-BR" sz="3600" i="1" dirty="0">
              <a:solidFill>
                <a:srgbClr val="000000"/>
              </a:solidFill>
            </a:endParaRPr>
          </a:p>
          <a:p>
            <a:pPr algn="l"/>
            <a:r>
              <a:rPr lang="pt-BR" sz="3600" dirty="0">
                <a:solidFill>
                  <a:srgbClr val="000000"/>
                </a:solidFill>
              </a:rPr>
              <a:t>Temos aprendido com a falange de Ismael a conduzir o estandarte da fé e da caridade, com o programa da renúncia e do desprendimento dos bens humanos, dentro dos sagrados imperativos da sua grandiosa missão? </a:t>
            </a:r>
          </a:p>
          <a:p>
            <a:pPr algn="just"/>
            <a:endParaRPr lang="pt-BR" sz="3600" i="1" dirty="0">
              <a:solidFill>
                <a:srgbClr val="000000"/>
              </a:solidFill>
            </a:endParaRPr>
          </a:p>
        </p:txBody>
      </p:sp>
    </p:spTree>
    <p:extLst>
      <p:ext uri="{BB962C8B-B14F-4D97-AF65-F5344CB8AC3E}">
        <p14:creationId xmlns:p14="http://schemas.microsoft.com/office/powerpoint/2010/main" val="409125945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309501" y="385859"/>
            <a:ext cx="8261241" cy="6206866"/>
          </a:xfrm>
        </p:spPr>
        <p:txBody>
          <a:bodyPr>
            <a:noAutofit/>
          </a:bodyPr>
          <a:lstStyle/>
          <a:p>
            <a:pPr algn="l"/>
            <a:r>
              <a:rPr lang="pt-BR" sz="3600" dirty="0">
                <a:solidFill>
                  <a:srgbClr val="000000"/>
                </a:solidFill>
              </a:rPr>
              <a:t>O abnegado mensageiro do Mestre, começando o movimento de organização nos primeiros dias de 1889, preparara o ambiente necessário para que todos os companheiros do Rio ouvissem a palavra póstuma de Allan Kardec, que, por meio do médium Frederico Júnior, forneceu as suas instruções aos espiritistas da capital brasileira, exortando-os ao estudo, à caridade e à unificação. </a:t>
            </a:r>
          </a:p>
          <a:p>
            <a:pPr algn="r"/>
            <a:r>
              <a:rPr lang="pt-BR" sz="1800" i="1" dirty="0">
                <a:solidFill>
                  <a:schemeClr val="tx1"/>
                </a:solidFill>
              </a:rPr>
              <a:t> Humberto de Campos. Brasil, coração do mundo, pátria do evangelho. Cap. 28, A Federação Espírita Brasileira.</a:t>
            </a:r>
            <a:endParaRPr lang="pt-BR" sz="1050" i="1" dirty="0">
              <a:solidFill>
                <a:schemeClr val="tx1"/>
              </a:solidFill>
            </a:endParaRPr>
          </a:p>
        </p:txBody>
      </p:sp>
    </p:spTree>
    <p:extLst>
      <p:ext uri="{BB962C8B-B14F-4D97-AF65-F5344CB8AC3E}">
        <p14:creationId xmlns:p14="http://schemas.microsoft.com/office/powerpoint/2010/main" val="378547876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p:cNvPicPr>
            <a:picLocks noChangeAspect="1"/>
          </p:cNvPicPr>
          <p:nvPr/>
        </p:nvPicPr>
        <p:blipFill>
          <a:blip r:embed="rId2">
            <a:alphaModFix amt="8000"/>
          </a:blip>
          <a:stretch>
            <a:fillRect/>
          </a:stretch>
        </p:blipFill>
        <p:spPr>
          <a:xfrm>
            <a:off x="1797048" y="46668"/>
            <a:ext cx="5553282" cy="6784306"/>
          </a:xfrm>
          <a:prstGeom prst="rect">
            <a:avLst/>
          </a:prstGeom>
        </p:spPr>
      </p:pic>
      <p:sp>
        <p:nvSpPr>
          <p:cNvPr id="10" name="Rectangle 9"/>
          <p:cNvSpPr/>
          <p:nvPr/>
        </p:nvSpPr>
        <p:spPr>
          <a:xfrm>
            <a:off x="0" y="3260643"/>
            <a:ext cx="9143999" cy="3416320"/>
          </a:xfrm>
          <a:prstGeom prst="rect">
            <a:avLst/>
          </a:prstGeom>
        </p:spPr>
        <p:txBody>
          <a:bodyPr wrap="square">
            <a:spAutoFit/>
          </a:bodyPr>
          <a:lstStyle/>
          <a:p>
            <a:pPr algn="ctr"/>
            <a:r>
              <a:rPr lang="en-US" sz="54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INSTRUÇÕES DE ALLAN KARDEC AOS ESPÍRITAS DO BRASIL</a:t>
            </a:r>
            <a:br>
              <a:rPr lang="en-US" sz="54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br>
            <a:r>
              <a:rPr lang="en-US" sz="54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[1889] </a:t>
            </a:r>
            <a:endParaRPr lang="pt-BR" sz="54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p:txBody>
      </p:sp>
    </p:spTree>
    <p:extLst>
      <p:ext uri="{BB962C8B-B14F-4D97-AF65-F5344CB8AC3E}">
        <p14:creationId xmlns:p14="http://schemas.microsoft.com/office/powerpoint/2010/main" val="23798672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0" y="2415845"/>
            <a:ext cx="9144000" cy="2287895"/>
          </a:xfrm>
        </p:spPr>
        <p:txBody>
          <a:bodyPr>
            <a:noAutofit/>
          </a:bodyPr>
          <a:lstStyle/>
          <a:p>
            <a:r>
              <a:rPr lang="pt-BR" sz="60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Preparação para o que seria dito</a:t>
            </a:r>
          </a:p>
          <a:p>
            <a:endParaRPr lang="pt-BR" sz="60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p:txBody>
      </p:sp>
    </p:spTree>
    <p:extLst>
      <p:ext uri="{BB962C8B-B14F-4D97-AF65-F5344CB8AC3E}">
        <p14:creationId xmlns:p14="http://schemas.microsoft.com/office/powerpoint/2010/main" val="2844844856"/>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xmlns:p14="http://schemas.microsoft.com/office/powerpoint/2010/main" spd="slow">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56172" y="531071"/>
            <a:ext cx="8839200" cy="6094954"/>
          </a:xfrm>
        </p:spPr>
        <p:txBody>
          <a:bodyPr>
            <a:noAutofit/>
          </a:bodyPr>
          <a:lstStyle/>
          <a:p>
            <a:pPr algn="l"/>
            <a:r>
              <a:rPr lang="pt-BR" sz="4000" b="1" dirty="0">
                <a:solidFill>
                  <a:schemeClr val="tx1"/>
                </a:solidFill>
              </a:rPr>
              <a:t>Antes de ferir os pontos que fazem o objetivo da minha manifestação, devo pedir a todos vós que me ouvis — a todos vós espíritas a quem falo neste momento — que me perdoeis se porventura, na externação dos meus pensamentos, encontrardes alguma coisa que vos magoe, algum espinho que vos vá ferir a sensibilidade do coração. </a:t>
            </a:r>
          </a:p>
          <a:p>
            <a:pPr algn="r"/>
            <a:r>
              <a:rPr lang="pt-BR" sz="2400" dirty="0">
                <a:solidFill>
                  <a:schemeClr val="tx1"/>
                </a:solidFill>
              </a:rPr>
              <a:t>KARDEC, Allan. Exortação ao estudo, à caridade e à unificação. </a:t>
            </a:r>
          </a:p>
          <a:p>
            <a:pPr algn="l"/>
            <a:endParaRPr lang="pt-BR" sz="3600" dirty="0">
              <a:solidFill>
                <a:schemeClr val="tx1"/>
              </a:solidFill>
            </a:endParaRPr>
          </a:p>
        </p:txBody>
      </p:sp>
      <p:pic>
        <p:nvPicPr>
          <p:cNvPr id="4" name="Picture 3"/>
          <p:cNvPicPr>
            <a:picLocks noChangeAspect="1"/>
          </p:cNvPicPr>
          <p:nvPr/>
        </p:nvPicPr>
        <p:blipFill>
          <a:blip r:embed="rId2">
            <a:alphaModFix amt="8000"/>
          </a:blip>
          <a:stretch>
            <a:fillRect/>
          </a:stretch>
        </p:blipFill>
        <p:spPr>
          <a:xfrm>
            <a:off x="1797048" y="46668"/>
            <a:ext cx="5553282" cy="6784306"/>
          </a:xfrm>
          <a:prstGeom prst="rect">
            <a:avLst/>
          </a:prstGeom>
        </p:spPr>
      </p:pic>
    </p:spTree>
    <p:extLst>
      <p:ext uri="{BB962C8B-B14F-4D97-AF65-F5344CB8AC3E}">
        <p14:creationId xmlns:p14="http://schemas.microsoft.com/office/powerpoint/2010/main" val="55168998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0" y="2524410"/>
            <a:ext cx="9144000" cy="1798782"/>
          </a:xfrm>
        </p:spPr>
        <p:txBody>
          <a:bodyPr>
            <a:noAutofit/>
          </a:bodyPr>
          <a:lstStyle/>
          <a:p>
            <a:r>
              <a:rPr lang="pt-BR" sz="54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Sobre o Consolador </a:t>
            </a:r>
          </a:p>
          <a:p>
            <a:r>
              <a:rPr lang="pt-BR" sz="54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 o Espírito de Verdade –</a:t>
            </a:r>
            <a:endParaRPr lang="pt-BR" sz="36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a:p>
            <a:endParaRPr lang="pt-BR" sz="48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p:txBody>
      </p:sp>
    </p:spTree>
    <p:extLst>
      <p:ext uri="{BB962C8B-B14F-4D97-AF65-F5344CB8AC3E}">
        <p14:creationId xmlns:p14="http://schemas.microsoft.com/office/powerpoint/2010/main" val="3947459436"/>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xmlns:p14="http://schemas.microsoft.com/office/powerpoint/2010/main" spd="slow">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304800" y="517354"/>
            <a:ext cx="8652933" cy="6007963"/>
          </a:xfrm>
        </p:spPr>
        <p:txBody>
          <a:bodyPr>
            <a:noAutofit/>
          </a:bodyPr>
          <a:lstStyle/>
          <a:p>
            <a:pPr algn="l"/>
            <a:r>
              <a:rPr lang="pt-BR" sz="3600" b="1" dirty="0">
                <a:solidFill>
                  <a:srgbClr val="000000"/>
                </a:solidFill>
              </a:rPr>
              <a:t>Sempre compassivo e bom, volvendo os piedosos olhos à Humanidade escrava dos erros e das paixões do mundo, Deus torna uma verdade as palavras do Cristo, e manda o Consolador — o Espírito de Verdade — que abertamente fale da revelação messiânica a essa mesma humanidade esquecida daquele que foi levado pelas ruas da amargura, sob o peso das iniquidades e das ingratidões dos homens! </a:t>
            </a:r>
            <a:endParaRPr lang="pt-BR" sz="4000" b="1" dirty="0">
              <a:solidFill>
                <a:srgbClr val="000000"/>
              </a:solidFill>
            </a:endParaRPr>
          </a:p>
          <a:p>
            <a:pPr algn="r"/>
            <a:r>
              <a:rPr lang="pt-BR" sz="2000" dirty="0">
                <a:solidFill>
                  <a:srgbClr val="000000"/>
                </a:solidFill>
              </a:rPr>
              <a:t>KARDEC, Allan. Exortação ao estudo, à caridade e à unificação. </a:t>
            </a:r>
          </a:p>
          <a:p>
            <a:pPr algn="l"/>
            <a:endParaRPr lang="pt-BR" dirty="0">
              <a:solidFill>
                <a:srgbClr val="000000"/>
              </a:solidFill>
            </a:endParaRPr>
          </a:p>
        </p:txBody>
      </p:sp>
      <p:pic>
        <p:nvPicPr>
          <p:cNvPr id="4" name="Picture 3"/>
          <p:cNvPicPr>
            <a:picLocks noChangeAspect="1"/>
          </p:cNvPicPr>
          <p:nvPr/>
        </p:nvPicPr>
        <p:blipFill>
          <a:blip r:embed="rId2">
            <a:alphaModFix amt="8000"/>
          </a:blip>
          <a:stretch>
            <a:fillRect/>
          </a:stretch>
        </p:blipFill>
        <p:spPr>
          <a:xfrm>
            <a:off x="1797048" y="46668"/>
            <a:ext cx="5553282" cy="6784306"/>
          </a:xfrm>
          <a:prstGeom prst="rect">
            <a:avLst/>
          </a:prstGeom>
        </p:spPr>
      </p:pic>
    </p:spTree>
    <p:extLst>
      <p:ext uri="{BB962C8B-B14F-4D97-AF65-F5344CB8AC3E}">
        <p14:creationId xmlns:p14="http://schemas.microsoft.com/office/powerpoint/2010/main" val="24432283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0" y="2421588"/>
            <a:ext cx="9144000" cy="1867496"/>
          </a:xfrm>
        </p:spPr>
        <p:txBody>
          <a:bodyPr>
            <a:noAutofit/>
          </a:bodyPr>
          <a:lstStyle/>
          <a:p>
            <a:r>
              <a:rPr lang="pt-BR" sz="54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Sobre o Evangelho</a:t>
            </a:r>
          </a:p>
          <a:p>
            <a:pPr algn="l"/>
            <a:endParaRPr lang="pt-BR" sz="54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p:txBody>
      </p:sp>
    </p:spTree>
    <p:extLst>
      <p:ext uri="{BB962C8B-B14F-4D97-AF65-F5344CB8AC3E}">
        <p14:creationId xmlns:p14="http://schemas.microsoft.com/office/powerpoint/2010/main" val="707305900"/>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xmlns:p14="http://schemas.microsoft.com/office/powerpoint/2010/main" spd="slow">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210216" y="382255"/>
            <a:ext cx="8839200" cy="6170082"/>
          </a:xfrm>
        </p:spPr>
        <p:txBody>
          <a:bodyPr>
            <a:noAutofit/>
          </a:bodyPr>
          <a:lstStyle/>
          <a:p>
            <a:pPr algn="l"/>
            <a:r>
              <a:rPr lang="pt-BR" sz="4000" b="1" dirty="0">
                <a:solidFill>
                  <a:srgbClr val="000000"/>
                </a:solidFill>
              </a:rPr>
              <a:t>Corridos os séculos, desenvolvido intelectualmente o espírito humano, Deus, na sua sabedoria, achou que era chegado o momento de convidar os homens à meditação do Evangelho — precioso livro de verdades divinas —, até então ensombrado pela letra, devido à deficiência da percepção humana para compreendê-</a:t>
            </a:r>
            <a:r>
              <a:rPr lang="pt-BR" sz="4000" b="1" dirty="0" err="1">
                <a:solidFill>
                  <a:srgbClr val="000000"/>
                </a:solidFill>
              </a:rPr>
              <a:t>lo</a:t>
            </a:r>
            <a:r>
              <a:rPr lang="pt-BR" sz="4000" b="1" dirty="0">
                <a:solidFill>
                  <a:srgbClr val="000000"/>
                </a:solidFill>
              </a:rPr>
              <a:t> em espírito. </a:t>
            </a:r>
          </a:p>
          <a:p>
            <a:pPr algn="r"/>
            <a:r>
              <a:rPr lang="pt-BR" sz="2000" dirty="0">
                <a:solidFill>
                  <a:srgbClr val="000000"/>
                </a:solidFill>
              </a:rPr>
              <a:t>KARDEC, Allan. Exortação ao estudo, à caridade e à unificação. </a:t>
            </a:r>
          </a:p>
          <a:p>
            <a:pPr algn="l"/>
            <a:endParaRPr lang="pt-BR" dirty="0">
              <a:solidFill>
                <a:srgbClr val="000000"/>
              </a:solidFill>
            </a:endParaRPr>
          </a:p>
        </p:txBody>
      </p:sp>
      <p:pic>
        <p:nvPicPr>
          <p:cNvPr id="4" name="Picture 3"/>
          <p:cNvPicPr>
            <a:picLocks noChangeAspect="1"/>
          </p:cNvPicPr>
          <p:nvPr/>
        </p:nvPicPr>
        <p:blipFill>
          <a:blip r:embed="rId2">
            <a:alphaModFix amt="8000"/>
          </a:blip>
          <a:stretch>
            <a:fillRect/>
          </a:stretch>
        </p:blipFill>
        <p:spPr>
          <a:xfrm>
            <a:off x="1797048" y="46668"/>
            <a:ext cx="5553282" cy="6784306"/>
          </a:xfrm>
          <a:prstGeom prst="rect">
            <a:avLst/>
          </a:prstGeom>
        </p:spPr>
      </p:pic>
    </p:spTree>
    <p:extLst>
      <p:ext uri="{BB962C8B-B14F-4D97-AF65-F5344CB8AC3E}">
        <p14:creationId xmlns:p14="http://schemas.microsoft.com/office/powerpoint/2010/main" val="83519180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304800" y="1878980"/>
            <a:ext cx="8652933" cy="2591515"/>
          </a:xfrm>
        </p:spPr>
        <p:txBody>
          <a:bodyPr>
            <a:noAutofit/>
          </a:bodyPr>
          <a:lstStyle/>
          <a:p>
            <a:r>
              <a:rPr lang="pt-BR" sz="54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Sobre os compromissos firmados antes da reencarnação</a:t>
            </a:r>
          </a:p>
          <a:p>
            <a:endParaRPr lang="pt-BR" sz="54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p:txBody>
      </p:sp>
    </p:spTree>
    <p:extLst>
      <p:ext uri="{BB962C8B-B14F-4D97-AF65-F5344CB8AC3E}">
        <p14:creationId xmlns:p14="http://schemas.microsoft.com/office/powerpoint/2010/main" val="2663234743"/>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xmlns:p14="http://schemas.microsoft.com/office/powerpoint/2010/main" spd="slow">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304800" y="220135"/>
            <a:ext cx="8839200" cy="6610839"/>
          </a:xfrm>
        </p:spPr>
        <p:txBody>
          <a:bodyPr>
            <a:noAutofit/>
          </a:bodyPr>
          <a:lstStyle/>
          <a:p>
            <a:pPr algn="l"/>
            <a:r>
              <a:rPr lang="pt-BR" sz="4000" b="1" dirty="0">
                <a:solidFill>
                  <a:srgbClr val="000000"/>
                </a:solidFill>
              </a:rPr>
              <a:t>Sendo assim, a esse pedaço de terra, a que chamais Brasil, foi dada também a Revelação da Revelação, firmando os vossos Espíritos, antes de encarnarem, compromissos de que ainda não vos desobrigastes. E perdoai que o diga: tendes mesmo retardado o cumprimento deles e de graves deveres, levados por sentimentos que não convém agora perscrutar. </a:t>
            </a:r>
          </a:p>
          <a:p>
            <a:pPr algn="r"/>
            <a:r>
              <a:rPr lang="pt-BR" sz="2000" dirty="0">
                <a:solidFill>
                  <a:srgbClr val="000000"/>
                </a:solidFill>
              </a:rPr>
              <a:t>KARDEC, Allan. Exortação ao estudo, à caridade e à unificação. </a:t>
            </a:r>
          </a:p>
          <a:p>
            <a:pPr algn="l"/>
            <a:endParaRPr lang="pt-BR" dirty="0">
              <a:solidFill>
                <a:srgbClr val="000000"/>
              </a:solidFill>
            </a:endParaRPr>
          </a:p>
        </p:txBody>
      </p:sp>
      <p:pic>
        <p:nvPicPr>
          <p:cNvPr id="4" name="Picture 3"/>
          <p:cNvPicPr>
            <a:picLocks noChangeAspect="1"/>
          </p:cNvPicPr>
          <p:nvPr/>
        </p:nvPicPr>
        <p:blipFill>
          <a:blip r:embed="rId2">
            <a:alphaModFix amt="8000"/>
          </a:blip>
          <a:stretch>
            <a:fillRect/>
          </a:stretch>
        </p:blipFill>
        <p:spPr>
          <a:xfrm>
            <a:off x="1797048" y="46668"/>
            <a:ext cx="5553282" cy="6784306"/>
          </a:xfrm>
          <a:prstGeom prst="rect">
            <a:avLst/>
          </a:prstGeom>
        </p:spPr>
      </p:pic>
    </p:spTree>
    <p:extLst>
      <p:ext uri="{BB962C8B-B14F-4D97-AF65-F5344CB8AC3E}">
        <p14:creationId xmlns:p14="http://schemas.microsoft.com/office/powerpoint/2010/main" val="3334599836"/>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0" y="1971344"/>
            <a:ext cx="9144000" cy="2667606"/>
          </a:xfrm>
        </p:spPr>
        <p:txBody>
          <a:bodyPr>
            <a:noAutofit/>
          </a:bodyPr>
          <a:lstStyle/>
          <a:p>
            <a:r>
              <a:rPr lang="pt-BR" sz="54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Sobre a responsabilidade de Ismael, suas qualidades, seu convite e os efeitos da união</a:t>
            </a:r>
          </a:p>
          <a:p>
            <a:endParaRPr lang="pt-BR" sz="54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p:txBody>
      </p:sp>
    </p:spTree>
    <p:extLst>
      <p:ext uri="{BB962C8B-B14F-4D97-AF65-F5344CB8AC3E}">
        <p14:creationId xmlns:p14="http://schemas.microsoft.com/office/powerpoint/2010/main" val="193823038"/>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xmlns:p14="http://schemas.microsoft.com/office/powerpoint/2010/main" spd="slow">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304800" y="679474"/>
            <a:ext cx="8652933" cy="5656703"/>
          </a:xfrm>
        </p:spPr>
        <p:txBody>
          <a:bodyPr>
            <a:noAutofit/>
          </a:bodyPr>
          <a:lstStyle/>
          <a:p>
            <a:pPr algn="l"/>
            <a:r>
              <a:rPr lang="pt-BR" sz="2400" b="1" dirty="0">
                <a:solidFill>
                  <a:srgbClr val="000000"/>
                </a:solidFill>
              </a:rPr>
              <a:t>Ismael, o vosso Guia, tomando a responsabilidade de vos conduzir ao grande templo do amor e da fraternidade humana, levantou a sua bandeira, tendo inscrito nela — Deus, Cristo e Caridade. Forte pela dedicação, animado pela Misericórdia de Deus, que nunca falta aos trabalhadores, sua voz santa e evangélica ecoou em todos os corações, procurando atraí-</a:t>
            </a:r>
            <a:r>
              <a:rPr lang="pt-BR" sz="2400" b="1" dirty="0" err="1">
                <a:solidFill>
                  <a:srgbClr val="000000"/>
                </a:solidFill>
              </a:rPr>
              <a:t>los</a:t>
            </a:r>
            <a:r>
              <a:rPr lang="pt-BR" sz="2400" b="1" dirty="0">
                <a:solidFill>
                  <a:srgbClr val="000000"/>
                </a:solidFill>
              </a:rPr>
              <a:t> para um único agrupamento onde, unidos, teriam a força dos leões e a mansidão dos pombos; onde, unidos, pudessem afrontar todo o peso das iniquidades humanas; onde, enlaçados num único sentimento — o do amor — pudessem adorar o Pai em Espírito e Verdade; onde se levantasse a grande muralha da fé́, contra a qual viessem quebrar-se todas as armas dos inimigos da Luz; onde, finalmente, se pudesse formar um grande dique à onda tempestuosa das paixões, dos crimes e dos vícios que avassalam a Humanidade inteira! </a:t>
            </a:r>
            <a:endParaRPr lang="pt-BR" sz="4000" b="1" dirty="0">
              <a:solidFill>
                <a:srgbClr val="000000"/>
              </a:solidFill>
            </a:endParaRPr>
          </a:p>
          <a:p>
            <a:pPr algn="r"/>
            <a:r>
              <a:rPr lang="pt-BR" sz="2000" dirty="0">
                <a:solidFill>
                  <a:srgbClr val="000000"/>
                </a:solidFill>
              </a:rPr>
              <a:t>KARDEC, Allan. Exortação ao estudo, à caridade e à unificação. </a:t>
            </a:r>
          </a:p>
          <a:p>
            <a:pPr algn="l"/>
            <a:endParaRPr lang="pt-BR" dirty="0">
              <a:solidFill>
                <a:srgbClr val="000000"/>
              </a:solidFill>
            </a:endParaRPr>
          </a:p>
        </p:txBody>
      </p:sp>
      <p:pic>
        <p:nvPicPr>
          <p:cNvPr id="4" name="Picture 3"/>
          <p:cNvPicPr>
            <a:picLocks noChangeAspect="1"/>
          </p:cNvPicPr>
          <p:nvPr/>
        </p:nvPicPr>
        <p:blipFill>
          <a:blip r:embed="rId2">
            <a:alphaModFix amt="8000"/>
          </a:blip>
          <a:stretch>
            <a:fillRect/>
          </a:stretch>
        </p:blipFill>
        <p:spPr>
          <a:xfrm>
            <a:off x="1797048" y="46668"/>
            <a:ext cx="5553282" cy="6784306"/>
          </a:xfrm>
          <a:prstGeom prst="rect">
            <a:avLst/>
          </a:prstGeom>
        </p:spPr>
      </p:pic>
    </p:spTree>
    <p:extLst>
      <p:ext uri="{BB962C8B-B14F-4D97-AF65-F5344CB8AC3E}">
        <p14:creationId xmlns:p14="http://schemas.microsoft.com/office/powerpoint/2010/main" val="2729847753"/>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0" y="1855273"/>
            <a:ext cx="9144000" cy="2770718"/>
          </a:xfrm>
        </p:spPr>
        <p:txBody>
          <a:bodyPr>
            <a:noAutofit/>
          </a:bodyPr>
          <a:lstStyle/>
          <a:p>
            <a:r>
              <a:rPr lang="pt-BR" sz="54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Sobre as atitudes dos amigos e irmãos de Ismael que se comprometeram em ajudá-lo</a:t>
            </a:r>
          </a:p>
          <a:p>
            <a:endParaRPr lang="pt-BR" sz="54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p:txBody>
      </p:sp>
    </p:spTree>
    <p:extLst>
      <p:ext uri="{BB962C8B-B14F-4D97-AF65-F5344CB8AC3E}">
        <p14:creationId xmlns:p14="http://schemas.microsoft.com/office/powerpoint/2010/main" val="4292857000"/>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xmlns:p14="http://schemas.microsoft.com/office/powerpoint/2010/main" spd="slow">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304800" y="598414"/>
            <a:ext cx="8652933" cy="6021472"/>
          </a:xfrm>
        </p:spPr>
        <p:txBody>
          <a:bodyPr>
            <a:noAutofit/>
          </a:bodyPr>
          <a:lstStyle/>
          <a:p>
            <a:pPr algn="l"/>
            <a:r>
              <a:rPr lang="pt-BR" b="1" dirty="0">
                <a:solidFill>
                  <a:srgbClr val="000000"/>
                </a:solidFill>
              </a:rPr>
              <a:t>Constituiu-se esse agrupamento; a voz de Ismael foi sentida nos corações. Mas, à semelhança das sementes  lançadas no pedregulho, elas não encontram terra boa para as suas raízes, e quando aquele anjo bom — aquele Enviado de Deus — julgava ter em seu seio amigos e irmãos capazes de ajudá-</a:t>
            </a:r>
            <a:r>
              <a:rPr lang="pt-BR" b="1" dirty="0" err="1">
                <a:solidFill>
                  <a:srgbClr val="000000"/>
                </a:solidFill>
              </a:rPr>
              <a:t>lo</a:t>
            </a:r>
            <a:r>
              <a:rPr lang="pt-BR" b="1" dirty="0">
                <a:solidFill>
                  <a:srgbClr val="000000"/>
                </a:solidFill>
              </a:rPr>
              <a:t> na sua grande tarefa, santa e boa, as sementes foram mirrando ao fogo das paixões, foram-se encravando na rocha, apesar de o orvalho da Misericórdia divina as banhar constantemente para sua vivificação. </a:t>
            </a:r>
            <a:endParaRPr lang="pt-BR" sz="2400" b="1" dirty="0">
              <a:solidFill>
                <a:srgbClr val="000000"/>
              </a:solidFill>
            </a:endParaRPr>
          </a:p>
          <a:p>
            <a:pPr algn="r"/>
            <a:r>
              <a:rPr lang="pt-BR" sz="2000" dirty="0">
                <a:solidFill>
                  <a:srgbClr val="000000"/>
                </a:solidFill>
              </a:rPr>
              <a:t>KARDEC, Allan. Exortação ao estudo, à caridade e à unificação. </a:t>
            </a:r>
          </a:p>
          <a:p>
            <a:pPr algn="l"/>
            <a:endParaRPr lang="pt-BR" dirty="0">
              <a:solidFill>
                <a:srgbClr val="000000"/>
              </a:solidFill>
            </a:endParaRPr>
          </a:p>
        </p:txBody>
      </p:sp>
      <p:pic>
        <p:nvPicPr>
          <p:cNvPr id="4" name="Picture 3"/>
          <p:cNvPicPr>
            <a:picLocks noChangeAspect="1"/>
          </p:cNvPicPr>
          <p:nvPr/>
        </p:nvPicPr>
        <p:blipFill>
          <a:blip r:embed="rId2">
            <a:alphaModFix amt="8000"/>
          </a:blip>
          <a:stretch>
            <a:fillRect/>
          </a:stretch>
        </p:blipFill>
        <p:spPr>
          <a:xfrm>
            <a:off x="1797048" y="46668"/>
            <a:ext cx="5553282" cy="6784306"/>
          </a:xfrm>
          <a:prstGeom prst="rect">
            <a:avLst/>
          </a:prstGeom>
        </p:spPr>
      </p:pic>
    </p:spTree>
    <p:extLst>
      <p:ext uri="{BB962C8B-B14F-4D97-AF65-F5344CB8AC3E}">
        <p14:creationId xmlns:p14="http://schemas.microsoft.com/office/powerpoint/2010/main" val="1732045672"/>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304800" y="1084773"/>
            <a:ext cx="8652933" cy="4927165"/>
          </a:xfrm>
        </p:spPr>
        <p:txBody>
          <a:bodyPr>
            <a:noAutofit/>
          </a:bodyPr>
          <a:lstStyle/>
          <a:p>
            <a:pPr algn="l"/>
            <a:r>
              <a:rPr lang="pt-BR" sz="4000" b="1" dirty="0">
                <a:solidFill>
                  <a:srgbClr val="000000"/>
                </a:solidFill>
              </a:rPr>
              <a:t>Ali, onde a humildade devera ter erguido tenda, o orgulho levantou o seu reduto; ali, onde o amor devia alçar-se, sublime e esplêndido, até junto do Cristo, a indiferença cavou sulcos, à justiça se chamou injustiça, à fraternidade — dissensão! </a:t>
            </a:r>
            <a:r>
              <a:rPr lang="pt-BR" b="1" dirty="0">
                <a:solidFill>
                  <a:srgbClr val="000000"/>
                </a:solidFill>
              </a:rPr>
              <a:t> </a:t>
            </a:r>
            <a:endParaRPr lang="pt-BR" sz="2400" b="1" dirty="0">
              <a:solidFill>
                <a:srgbClr val="000000"/>
              </a:solidFill>
            </a:endParaRPr>
          </a:p>
          <a:p>
            <a:pPr algn="r"/>
            <a:r>
              <a:rPr lang="pt-BR" sz="2000" dirty="0">
                <a:solidFill>
                  <a:srgbClr val="000000"/>
                </a:solidFill>
              </a:rPr>
              <a:t>KARDEC, Allan. Exortação ao estudo, à caridade e à unificação. </a:t>
            </a:r>
          </a:p>
          <a:p>
            <a:pPr algn="l"/>
            <a:endParaRPr lang="pt-BR" dirty="0">
              <a:solidFill>
                <a:srgbClr val="000000"/>
              </a:solidFill>
            </a:endParaRPr>
          </a:p>
        </p:txBody>
      </p:sp>
      <p:pic>
        <p:nvPicPr>
          <p:cNvPr id="4" name="Picture 3"/>
          <p:cNvPicPr>
            <a:picLocks noChangeAspect="1"/>
          </p:cNvPicPr>
          <p:nvPr/>
        </p:nvPicPr>
        <p:blipFill>
          <a:blip r:embed="rId2">
            <a:alphaModFix amt="8000"/>
          </a:blip>
          <a:stretch>
            <a:fillRect/>
          </a:stretch>
        </p:blipFill>
        <p:spPr>
          <a:xfrm>
            <a:off x="1797048" y="46668"/>
            <a:ext cx="5553282" cy="6784306"/>
          </a:xfrm>
          <a:prstGeom prst="rect">
            <a:avLst/>
          </a:prstGeom>
        </p:spPr>
      </p:pic>
    </p:spTree>
    <p:extLst>
      <p:ext uri="{BB962C8B-B14F-4D97-AF65-F5344CB8AC3E}">
        <p14:creationId xmlns:p14="http://schemas.microsoft.com/office/powerpoint/2010/main" val="3890413904"/>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304800" y="706494"/>
            <a:ext cx="8652933" cy="5629683"/>
          </a:xfrm>
        </p:spPr>
        <p:txBody>
          <a:bodyPr>
            <a:noAutofit/>
          </a:bodyPr>
          <a:lstStyle/>
          <a:p>
            <a:pPr algn="l"/>
            <a:r>
              <a:rPr lang="pt-BR" sz="4000" b="1" dirty="0">
                <a:solidFill>
                  <a:srgbClr val="000000"/>
                </a:solidFill>
              </a:rPr>
              <a:t>Mas, pela ingratidão de uns, haveria de sacrificar-se a gratidão e a boa-vontade de outros? </a:t>
            </a:r>
          </a:p>
          <a:p>
            <a:pPr algn="l"/>
            <a:r>
              <a:rPr lang="pt-BR" sz="4000" b="1" dirty="0">
                <a:solidFill>
                  <a:srgbClr val="000000"/>
                </a:solidFill>
              </a:rPr>
              <a:t>Pelo orgulho dos que já se arvoraram em mestres na sua ignorância, havia de sacrificar-se a humildade do discípulo perfeitamente compenetrado dos seus deveres? Não! </a:t>
            </a:r>
            <a:endParaRPr lang="pt-BR" b="1" dirty="0">
              <a:solidFill>
                <a:srgbClr val="000000"/>
              </a:solidFill>
            </a:endParaRPr>
          </a:p>
          <a:p>
            <a:pPr algn="r"/>
            <a:r>
              <a:rPr lang="pt-BR" sz="2000" dirty="0">
                <a:solidFill>
                  <a:srgbClr val="000000"/>
                </a:solidFill>
              </a:rPr>
              <a:t>KARDEC, Allan. Exortação ao estudo, à caridade e à unificação. </a:t>
            </a:r>
          </a:p>
          <a:p>
            <a:pPr algn="l"/>
            <a:endParaRPr lang="pt-BR" dirty="0">
              <a:solidFill>
                <a:srgbClr val="000000"/>
              </a:solidFill>
            </a:endParaRPr>
          </a:p>
        </p:txBody>
      </p:sp>
    </p:spTree>
    <p:extLst>
      <p:ext uri="{BB962C8B-B14F-4D97-AF65-F5344CB8AC3E}">
        <p14:creationId xmlns:p14="http://schemas.microsoft.com/office/powerpoint/2010/main" val="608590324"/>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304800" y="2446691"/>
            <a:ext cx="8652933" cy="1738730"/>
          </a:xfrm>
        </p:spPr>
        <p:txBody>
          <a:bodyPr>
            <a:noAutofit/>
          </a:bodyPr>
          <a:lstStyle/>
          <a:p>
            <a:r>
              <a:rPr lang="pt-BR" sz="54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Sobre a tenda de combate de Ismael</a:t>
            </a:r>
          </a:p>
          <a:p>
            <a:endParaRPr lang="pt-BR" sz="54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p:txBody>
      </p:sp>
    </p:spTree>
    <p:extLst>
      <p:ext uri="{BB962C8B-B14F-4D97-AF65-F5344CB8AC3E}">
        <p14:creationId xmlns:p14="http://schemas.microsoft.com/office/powerpoint/2010/main" val="1892918071"/>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xmlns:p14="http://schemas.microsoft.com/office/powerpoint/2010/main" spd="slow">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304800" y="733514"/>
            <a:ext cx="8652933" cy="5629683"/>
          </a:xfrm>
        </p:spPr>
        <p:txBody>
          <a:bodyPr>
            <a:noAutofit/>
          </a:bodyPr>
          <a:lstStyle/>
          <a:p>
            <a:pPr algn="l"/>
            <a:r>
              <a:rPr lang="pt-BR" sz="3600" b="1" dirty="0">
                <a:solidFill>
                  <a:srgbClr val="000000"/>
                </a:solidFill>
              </a:rPr>
              <a:t>Assim, quando os inimigos da Luz — quando o espírito das trevas julgava esfacelada a bandeira de Ismael, símbolo da trindade divina; quando a voz iníqua já reboava no Espaço, glorificando o reino das trevas e amaldiçoando o nome do Mártir do Calvário, ele recolheu o seu estandarte e fez que se levantasse pequena tenda de combate com o nome — Fraternidade! </a:t>
            </a:r>
            <a:endParaRPr lang="pt-BR" b="1" dirty="0">
              <a:solidFill>
                <a:srgbClr val="000000"/>
              </a:solidFill>
            </a:endParaRPr>
          </a:p>
          <a:p>
            <a:pPr algn="r"/>
            <a:r>
              <a:rPr lang="pt-BR" sz="2000" dirty="0">
                <a:solidFill>
                  <a:srgbClr val="000000"/>
                </a:solidFill>
              </a:rPr>
              <a:t>KARDEC, Allan. Exortação ao estudo, à caridade e à unificação. </a:t>
            </a:r>
          </a:p>
          <a:p>
            <a:pPr algn="l"/>
            <a:endParaRPr lang="pt-BR" dirty="0">
              <a:solidFill>
                <a:srgbClr val="000000"/>
              </a:solidFill>
            </a:endParaRPr>
          </a:p>
        </p:txBody>
      </p:sp>
    </p:spTree>
    <p:extLst>
      <p:ext uri="{BB962C8B-B14F-4D97-AF65-F5344CB8AC3E}">
        <p14:creationId xmlns:p14="http://schemas.microsoft.com/office/powerpoint/2010/main" val="1484018771"/>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304800" y="220135"/>
            <a:ext cx="8652933" cy="3979333"/>
          </a:xfrm>
        </p:spPr>
        <p:txBody>
          <a:bodyPr>
            <a:noAutofit/>
          </a:bodyPr>
          <a:lstStyle/>
          <a:p>
            <a:pPr algn="l"/>
            <a:r>
              <a:rPr lang="pt-BR" b="1" dirty="0">
                <a:solidFill>
                  <a:srgbClr val="000000"/>
                </a:solidFill>
              </a:rPr>
              <a:t>Era este, com certeza, o ponto para o qual deviam convergir todas as forças dispersas — todos os que não recebiam a semente do pedregulho. </a:t>
            </a:r>
          </a:p>
          <a:p>
            <a:pPr algn="l"/>
            <a:r>
              <a:rPr lang="pt-BR" b="1" dirty="0">
                <a:solidFill>
                  <a:srgbClr val="000000"/>
                </a:solidFill>
              </a:rPr>
              <a:t>Certos de que </a:t>
            </a:r>
            <a:r>
              <a:rPr lang="pt-BR" b="1" i="1" dirty="0">
                <a:solidFill>
                  <a:srgbClr val="000000"/>
                </a:solidFill>
              </a:rPr>
              <a:t>acaso</a:t>
            </a:r>
            <a:r>
              <a:rPr lang="pt-BR" b="1" dirty="0">
                <a:solidFill>
                  <a:srgbClr val="000000"/>
                </a:solidFill>
              </a:rPr>
              <a:t> é palavra sem sentido, e testemunhas dos fatos que determinaram o levantamento  dessa tenda, todos os espíritas tinham o dever sagrado de vir aqui se agruparem — ouvir a palavra sagrada do bom guia Ismael — único que dirige a propaganda da Doutrina nesta parte do planeta e único que tem a responsabilidade da sua marcha e desenvolvimento. </a:t>
            </a:r>
          </a:p>
          <a:p>
            <a:pPr algn="r"/>
            <a:r>
              <a:rPr lang="pt-BR" sz="2000" dirty="0">
                <a:solidFill>
                  <a:srgbClr val="000000"/>
                </a:solidFill>
              </a:rPr>
              <a:t>KARDEC, Allan. Exortação ao estudo, à caridade e à unificação. </a:t>
            </a:r>
          </a:p>
          <a:p>
            <a:pPr algn="l"/>
            <a:endParaRPr lang="pt-BR" dirty="0">
              <a:solidFill>
                <a:srgbClr val="000000"/>
              </a:solidFill>
            </a:endParaRPr>
          </a:p>
        </p:txBody>
      </p:sp>
      <p:pic>
        <p:nvPicPr>
          <p:cNvPr id="4" name="Picture 3"/>
          <p:cNvPicPr>
            <a:picLocks noChangeAspect="1"/>
          </p:cNvPicPr>
          <p:nvPr/>
        </p:nvPicPr>
        <p:blipFill>
          <a:blip r:embed="rId2">
            <a:alphaModFix amt="8000"/>
          </a:blip>
          <a:stretch>
            <a:fillRect/>
          </a:stretch>
        </p:blipFill>
        <p:spPr>
          <a:xfrm>
            <a:off x="1797048" y="46668"/>
            <a:ext cx="5553282" cy="6784306"/>
          </a:xfrm>
          <a:prstGeom prst="rect">
            <a:avLst/>
          </a:prstGeom>
        </p:spPr>
      </p:pic>
    </p:spTree>
    <p:extLst>
      <p:ext uri="{BB962C8B-B14F-4D97-AF65-F5344CB8AC3E}">
        <p14:creationId xmlns:p14="http://schemas.microsoft.com/office/powerpoint/2010/main" val="1765530349"/>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304800" y="2024534"/>
            <a:ext cx="8652933" cy="2795826"/>
          </a:xfrm>
        </p:spPr>
        <p:txBody>
          <a:bodyPr>
            <a:noAutofit/>
          </a:bodyPr>
          <a:lstStyle/>
          <a:p>
            <a:r>
              <a:rPr lang="pt-BR" sz="54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Sobre a compreensão da grande significação da palavra </a:t>
            </a:r>
            <a:r>
              <a:rPr lang="pt-BR" sz="5400" b="1" i="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Fraternidade</a:t>
            </a:r>
          </a:p>
          <a:p>
            <a:endParaRPr lang="pt-BR" sz="54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p:txBody>
      </p:sp>
    </p:spTree>
    <p:extLst>
      <p:ext uri="{BB962C8B-B14F-4D97-AF65-F5344CB8AC3E}">
        <p14:creationId xmlns:p14="http://schemas.microsoft.com/office/powerpoint/2010/main" val="31240061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304800" y="530864"/>
            <a:ext cx="8652933" cy="5710743"/>
          </a:xfrm>
        </p:spPr>
        <p:txBody>
          <a:bodyPr>
            <a:noAutofit/>
          </a:bodyPr>
          <a:lstStyle/>
          <a:p>
            <a:pPr algn="l"/>
            <a:r>
              <a:rPr lang="pt-BR" sz="4000" b="1" dirty="0">
                <a:solidFill>
                  <a:srgbClr val="000000"/>
                </a:solidFill>
              </a:rPr>
              <a:t>Mas, infelizmente, meus amigos, não pudestes compreender ainda a grande significação da palavra — Fraternidade! </a:t>
            </a:r>
          </a:p>
          <a:p>
            <a:pPr algn="l"/>
            <a:r>
              <a:rPr lang="pt-BR" sz="4000" b="1" dirty="0">
                <a:solidFill>
                  <a:srgbClr val="000000"/>
                </a:solidFill>
              </a:rPr>
              <a:t>Não é um termo, é um fato; não é uma palavra vazia, é um </a:t>
            </a:r>
            <a:r>
              <a:rPr lang="pt-BR" sz="4000" b="1" i="1" dirty="0">
                <a:solidFill>
                  <a:srgbClr val="000000"/>
                </a:solidFill>
              </a:rPr>
              <a:t>sentimento</a:t>
            </a:r>
            <a:r>
              <a:rPr lang="pt-BR" sz="4000" b="1" dirty="0">
                <a:solidFill>
                  <a:srgbClr val="000000"/>
                </a:solidFill>
              </a:rPr>
              <a:t>, sem o qual vos achareis sempre fracos para essa luta que vós mesmos não podeis medir, tal a sua extraordinária grandeza! </a:t>
            </a:r>
            <a:endParaRPr lang="pt-BR" sz="3600" b="1" dirty="0">
              <a:solidFill>
                <a:srgbClr val="000000"/>
              </a:solidFill>
            </a:endParaRPr>
          </a:p>
          <a:p>
            <a:pPr algn="r"/>
            <a:r>
              <a:rPr lang="pt-BR" sz="2000" dirty="0">
                <a:solidFill>
                  <a:srgbClr val="000000"/>
                </a:solidFill>
              </a:rPr>
              <a:t>KARDEC, Allan. Exortação ao estudo, à caridade e à unificação. </a:t>
            </a:r>
          </a:p>
          <a:p>
            <a:pPr algn="l"/>
            <a:endParaRPr lang="pt-BR" dirty="0">
              <a:solidFill>
                <a:srgbClr val="000000"/>
              </a:solidFill>
            </a:endParaRPr>
          </a:p>
        </p:txBody>
      </p:sp>
      <p:pic>
        <p:nvPicPr>
          <p:cNvPr id="4" name="Picture 3"/>
          <p:cNvPicPr>
            <a:picLocks noChangeAspect="1"/>
          </p:cNvPicPr>
          <p:nvPr/>
        </p:nvPicPr>
        <p:blipFill>
          <a:blip r:embed="rId2">
            <a:alphaModFix amt="8000"/>
          </a:blip>
          <a:stretch>
            <a:fillRect/>
          </a:stretch>
        </p:blipFill>
        <p:spPr>
          <a:xfrm>
            <a:off x="1797048" y="46668"/>
            <a:ext cx="5553282" cy="6784306"/>
          </a:xfrm>
          <a:prstGeom prst="rect">
            <a:avLst/>
          </a:prstGeom>
        </p:spPr>
      </p:pic>
    </p:spTree>
    <p:extLst>
      <p:ext uri="{BB962C8B-B14F-4D97-AF65-F5344CB8AC3E}">
        <p14:creationId xmlns:p14="http://schemas.microsoft.com/office/powerpoint/2010/main" val="1295930764"/>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304800" y="2372778"/>
            <a:ext cx="8652933" cy="1515073"/>
          </a:xfrm>
        </p:spPr>
        <p:txBody>
          <a:bodyPr>
            <a:noAutofit/>
          </a:bodyPr>
          <a:lstStyle/>
          <a:p>
            <a:r>
              <a:rPr lang="pt-BR" sz="54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Sobre o Templo, a Bandeira e a Tenda de Ismael</a:t>
            </a:r>
            <a:endParaRPr lang="pt-BR" sz="5400" b="1" i="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a:p>
            <a:endParaRPr lang="pt-BR" sz="54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p:txBody>
      </p:sp>
    </p:spTree>
    <p:extLst>
      <p:ext uri="{BB962C8B-B14F-4D97-AF65-F5344CB8AC3E}">
        <p14:creationId xmlns:p14="http://schemas.microsoft.com/office/powerpoint/2010/main" val="891158390"/>
      </p:ext>
    </p:extLst>
  </p:cSld>
  <p:clrMapOvr>
    <a:masterClrMapping/>
  </p:clrMapOvr>
  <p:transition spd="slow">
    <p:cover/>
  </p:transition>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304800" y="2038910"/>
            <a:ext cx="8652933" cy="5035244"/>
          </a:xfrm>
        </p:spPr>
        <p:txBody>
          <a:bodyPr>
            <a:noAutofit/>
          </a:bodyPr>
          <a:lstStyle/>
          <a:p>
            <a:pPr algn="l"/>
            <a:r>
              <a:rPr lang="pt-BR" sz="4000" b="1" dirty="0">
                <a:solidFill>
                  <a:srgbClr val="000000"/>
                </a:solidFill>
              </a:rPr>
              <a:t>Ismael tem o seu Templo, e sobre ele a sua bandeira — </a:t>
            </a:r>
            <a:r>
              <a:rPr lang="pt-BR" sz="4000" b="1" i="1" dirty="0">
                <a:solidFill>
                  <a:srgbClr val="000000"/>
                </a:solidFill>
              </a:rPr>
              <a:t>Deus, Cristo e Caridade!</a:t>
            </a:r>
            <a:r>
              <a:rPr lang="pt-BR" sz="4000" b="1" dirty="0">
                <a:solidFill>
                  <a:srgbClr val="000000"/>
                </a:solidFill>
              </a:rPr>
              <a:t> Ismael tem a sua pequenina tenda, onde procura reunir todos os seus irmãos — todos aqueles que ouviram a sua palavra e a aceitaram por verdadeira: chama-se </a:t>
            </a:r>
            <a:r>
              <a:rPr lang="pt-BR" sz="4000" b="1" i="1" dirty="0">
                <a:solidFill>
                  <a:srgbClr val="000000"/>
                </a:solidFill>
              </a:rPr>
              <a:t>Fraternidade!</a:t>
            </a:r>
            <a:r>
              <a:rPr lang="pt-BR" sz="4000" b="1" dirty="0">
                <a:solidFill>
                  <a:srgbClr val="000000"/>
                </a:solidFill>
              </a:rPr>
              <a:t> </a:t>
            </a:r>
            <a:endParaRPr lang="pt-BR" b="1" dirty="0">
              <a:solidFill>
                <a:srgbClr val="000000"/>
              </a:solidFill>
            </a:endParaRPr>
          </a:p>
          <a:p>
            <a:pPr algn="r"/>
            <a:r>
              <a:rPr lang="pt-BR" sz="2000" dirty="0">
                <a:solidFill>
                  <a:srgbClr val="000000"/>
                </a:solidFill>
              </a:rPr>
              <a:t>KARDEC, Allan. Exortação ao estudo, à caridade e à unificação. </a:t>
            </a:r>
          </a:p>
          <a:p>
            <a:pPr algn="l"/>
            <a:endParaRPr lang="pt-BR" dirty="0">
              <a:solidFill>
                <a:srgbClr val="000000"/>
              </a:solidFill>
            </a:endParaRPr>
          </a:p>
        </p:txBody>
      </p:sp>
      <p:pic>
        <p:nvPicPr>
          <p:cNvPr id="4" name="Picture 3"/>
          <p:cNvPicPr>
            <a:picLocks noChangeAspect="1"/>
          </p:cNvPicPr>
          <p:nvPr/>
        </p:nvPicPr>
        <p:blipFill>
          <a:blip r:embed="rId2">
            <a:alphaModFix amt="8000"/>
          </a:blip>
          <a:stretch>
            <a:fillRect/>
          </a:stretch>
        </p:blipFill>
        <p:spPr>
          <a:xfrm>
            <a:off x="1797048" y="46668"/>
            <a:ext cx="5553282" cy="6784306"/>
          </a:xfrm>
          <a:prstGeom prst="rect">
            <a:avLst/>
          </a:prstGeom>
        </p:spPr>
      </p:pic>
    </p:spTree>
    <p:extLst>
      <p:ext uri="{BB962C8B-B14F-4D97-AF65-F5344CB8AC3E}">
        <p14:creationId xmlns:p14="http://schemas.microsoft.com/office/powerpoint/2010/main" val="2698706400"/>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304800" y="2971097"/>
            <a:ext cx="8652933" cy="3859877"/>
          </a:xfrm>
        </p:spPr>
        <p:txBody>
          <a:bodyPr>
            <a:noAutofit/>
          </a:bodyPr>
          <a:lstStyle/>
          <a:p>
            <a:pPr algn="l"/>
            <a:r>
              <a:rPr lang="pt-BR" sz="4000" b="1" dirty="0">
                <a:solidFill>
                  <a:srgbClr val="000000"/>
                </a:solidFill>
              </a:rPr>
              <a:t>Pergunto-vos: Pertenceis à Fraternidade? Trabalhais para o levantamento desse Templo cujo lema é: </a:t>
            </a:r>
            <a:r>
              <a:rPr lang="pt-BR" sz="4000" b="1" i="1" dirty="0">
                <a:solidFill>
                  <a:srgbClr val="000000"/>
                </a:solidFill>
              </a:rPr>
              <a:t>Deus, Cristo e Caridade?</a:t>
            </a:r>
            <a:r>
              <a:rPr lang="pt-BR" sz="4000" b="1" dirty="0">
                <a:solidFill>
                  <a:srgbClr val="000000"/>
                </a:solidFill>
              </a:rPr>
              <a:t> </a:t>
            </a:r>
          </a:p>
          <a:p>
            <a:pPr algn="l"/>
            <a:r>
              <a:rPr lang="pt-BR" sz="4000" b="1" dirty="0">
                <a:solidFill>
                  <a:srgbClr val="000000"/>
                </a:solidFill>
              </a:rPr>
              <a:t>Como, e de que modo? </a:t>
            </a:r>
            <a:endParaRPr lang="pt-BR" sz="3600" b="1" dirty="0">
              <a:solidFill>
                <a:srgbClr val="000000"/>
              </a:solidFill>
            </a:endParaRPr>
          </a:p>
          <a:p>
            <a:pPr algn="r"/>
            <a:r>
              <a:rPr lang="pt-BR" sz="2000" dirty="0">
                <a:solidFill>
                  <a:srgbClr val="000000"/>
                </a:solidFill>
              </a:rPr>
              <a:t>KARDEC, Allan. Exortação ao estudo, à caridade e à unificação. </a:t>
            </a:r>
          </a:p>
          <a:p>
            <a:pPr algn="l"/>
            <a:endParaRPr lang="pt-BR" dirty="0">
              <a:solidFill>
                <a:srgbClr val="000000"/>
              </a:solidFill>
            </a:endParaRPr>
          </a:p>
        </p:txBody>
      </p:sp>
      <p:pic>
        <p:nvPicPr>
          <p:cNvPr id="4" name="Picture 3"/>
          <p:cNvPicPr>
            <a:picLocks noChangeAspect="1"/>
          </p:cNvPicPr>
          <p:nvPr/>
        </p:nvPicPr>
        <p:blipFill>
          <a:blip r:embed="rId2">
            <a:alphaModFix amt="8000"/>
          </a:blip>
          <a:stretch>
            <a:fillRect/>
          </a:stretch>
        </p:blipFill>
        <p:spPr>
          <a:xfrm>
            <a:off x="1797048" y="46668"/>
            <a:ext cx="5553282" cy="6784306"/>
          </a:xfrm>
          <a:prstGeom prst="rect">
            <a:avLst/>
          </a:prstGeom>
        </p:spPr>
      </p:pic>
    </p:spTree>
    <p:extLst>
      <p:ext uri="{BB962C8B-B14F-4D97-AF65-F5344CB8AC3E}">
        <p14:creationId xmlns:p14="http://schemas.microsoft.com/office/powerpoint/2010/main" val="148654584"/>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55506" y="1713880"/>
            <a:ext cx="8802228" cy="3443388"/>
          </a:xfrm>
        </p:spPr>
        <p:txBody>
          <a:bodyPr>
            <a:noAutofit/>
          </a:bodyPr>
          <a:lstStyle/>
          <a:p>
            <a:r>
              <a:rPr lang="pt-BR" sz="54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Sobre as consequências dos trabalhos realizados em desacordo com a Doutrina e com a união</a:t>
            </a:r>
            <a:endParaRPr lang="pt-BR" sz="5400" b="1" i="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a:p>
            <a:endParaRPr lang="pt-BR" sz="54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p:txBody>
      </p:sp>
    </p:spTree>
    <p:extLst>
      <p:ext uri="{BB962C8B-B14F-4D97-AF65-F5344CB8AC3E}">
        <p14:creationId xmlns:p14="http://schemas.microsoft.com/office/powerpoint/2010/main" val="1012493189"/>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xmlns:p14="http://schemas.microsoft.com/office/powerpoint/2010/main" spd="slow">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304800" y="220135"/>
            <a:ext cx="8652933" cy="6264652"/>
          </a:xfrm>
        </p:spPr>
        <p:txBody>
          <a:bodyPr>
            <a:noAutofit/>
          </a:bodyPr>
          <a:lstStyle/>
          <a:p>
            <a:pPr algn="l"/>
            <a:r>
              <a:rPr lang="pt-BR" sz="2800" b="1" dirty="0">
                <a:solidFill>
                  <a:srgbClr val="000000"/>
                </a:solidFill>
              </a:rPr>
              <a:t>Meus amigos! É possível que eu seja injusto para convosco naquilo que vou dizer: o vosso trabalho, feito todo de acordo, não com a Doutrina, mas com o que interessa exclusivamente aos vossos sentimentos, não pode dar bom fruto. Esse trabalho, sem regime, sem disciplina, só́ pode, de acordo com a doutrina que esposastes, trazer espinhos que dilacerem vossas almas, dores pungentes aos vossos Espíritos, por isso que, desvirtuando os princípios em que ela assenta, dais entrada constante e funesta àquele que, encontrando-vos  desunidos pelo egoísmo, pelo orgulho, pela vaidade, facilmente vos acabrunhará com todo o peso da sua iniquidade. </a:t>
            </a:r>
          </a:p>
          <a:p>
            <a:pPr algn="r"/>
            <a:r>
              <a:rPr lang="pt-BR" sz="2000" dirty="0">
                <a:solidFill>
                  <a:srgbClr val="000000"/>
                </a:solidFill>
              </a:rPr>
              <a:t>KARDEC, Allan. Exortação ao estudo, à caridade e à unificação. </a:t>
            </a:r>
          </a:p>
          <a:p>
            <a:pPr algn="l"/>
            <a:endParaRPr lang="pt-BR" dirty="0">
              <a:solidFill>
                <a:srgbClr val="000000"/>
              </a:solidFill>
            </a:endParaRPr>
          </a:p>
        </p:txBody>
      </p:sp>
      <p:pic>
        <p:nvPicPr>
          <p:cNvPr id="4" name="Picture 3"/>
          <p:cNvPicPr>
            <a:picLocks noChangeAspect="1"/>
          </p:cNvPicPr>
          <p:nvPr/>
        </p:nvPicPr>
        <p:blipFill>
          <a:blip r:embed="rId2">
            <a:alphaModFix amt="8000"/>
          </a:blip>
          <a:stretch>
            <a:fillRect/>
          </a:stretch>
        </p:blipFill>
        <p:spPr>
          <a:xfrm>
            <a:off x="1797048" y="46668"/>
            <a:ext cx="5553282" cy="6784306"/>
          </a:xfrm>
          <a:prstGeom prst="rect">
            <a:avLst/>
          </a:prstGeom>
        </p:spPr>
      </p:pic>
    </p:spTree>
    <p:extLst>
      <p:ext uri="{BB962C8B-B14F-4D97-AF65-F5344CB8AC3E}">
        <p14:creationId xmlns:p14="http://schemas.microsoft.com/office/powerpoint/2010/main" val="1304264241"/>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304800" y="220135"/>
            <a:ext cx="8652933" cy="6440282"/>
          </a:xfrm>
        </p:spPr>
        <p:txBody>
          <a:bodyPr>
            <a:noAutofit/>
          </a:bodyPr>
          <a:lstStyle/>
          <a:p>
            <a:pPr algn="l"/>
            <a:r>
              <a:rPr lang="pt-BR" sz="3600" b="1" dirty="0">
                <a:solidFill>
                  <a:srgbClr val="000000"/>
                </a:solidFill>
              </a:rPr>
              <a:t>Entretanto, dar-se-ia o mesmo se estivésseis unidos? Porventura acreditais na eficiência de um grande exército dirigido por diversos generais, cada qual com o seu sistema, com o seu método de operar e com pontos de mira divergentes? Jamais! Nessas condições só encontrareis a derrota, porquanto — vede bem —, o que não podeis fazer com o Evangelho: unir-vos pelo amor do bem, fazem os vossos inimigos, unindo-se pelo amor do mal! </a:t>
            </a:r>
            <a:endParaRPr lang="pt-BR" sz="2800" b="1" dirty="0">
              <a:solidFill>
                <a:srgbClr val="000000"/>
              </a:solidFill>
            </a:endParaRPr>
          </a:p>
          <a:p>
            <a:pPr algn="r"/>
            <a:r>
              <a:rPr lang="pt-BR" sz="2000" dirty="0">
                <a:solidFill>
                  <a:srgbClr val="000000"/>
                </a:solidFill>
              </a:rPr>
              <a:t>KARDEC, Allan. Exortação ao estudo, à caridade e à unificação. </a:t>
            </a:r>
          </a:p>
          <a:p>
            <a:pPr algn="l"/>
            <a:endParaRPr lang="pt-BR" dirty="0">
              <a:solidFill>
                <a:srgbClr val="000000"/>
              </a:solidFill>
            </a:endParaRPr>
          </a:p>
        </p:txBody>
      </p:sp>
      <p:pic>
        <p:nvPicPr>
          <p:cNvPr id="4" name="Picture 3"/>
          <p:cNvPicPr>
            <a:picLocks noChangeAspect="1"/>
          </p:cNvPicPr>
          <p:nvPr/>
        </p:nvPicPr>
        <p:blipFill>
          <a:blip r:embed="rId2">
            <a:alphaModFix amt="8000"/>
          </a:blip>
          <a:stretch>
            <a:fillRect/>
          </a:stretch>
        </p:blipFill>
        <p:spPr>
          <a:xfrm>
            <a:off x="1797048" y="46668"/>
            <a:ext cx="5553282" cy="6784306"/>
          </a:xfrm>
          <a:prstGeom prst="rect">
            <a:avLst/>
          </a:prstGeom>
        </p:spPr>
      </p:pic>
    </p:spTree>
    <p:extLst>
      <p:ext uri="{BB962C8B-B14F-4D97-AF65-F5344CB8AC3E}">
        <p14:creationId xmlns:p14="http://schemas.microsoft.com/office/powerpoint/2010/main" val="3338654014"/>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55506" y="2232198"/>
            <a:ext cx="8802228" cy="3443388"/>
          </a:xfrm>
        </p:spPr>
        <p:txBody>
          <a:bodyPr>
            <a:noAutofit/>
          </a:bodyPr>
          <a:lstStyle/>
          <a:p>
            <a:r>
              <a:rPr lang="pt-BR" sz="54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Sobre os inimigos da Doutrina Espírita</a:t>
            </a:r>
            <a:endParaRPr lang="pt-BR" sz="5400" b="1" i="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a:p>
            <a:endParaRPr lang="pt-BR" sz="54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p:txBody>
      </p:sp>
    </p:spTree>
    <p:extLst>
      <p:ext uri="{BB962C8B-B14F-4D97-AF65-F5344CB8AC3E}">
        <p14:creationId xmlns:p14="http://schemas.microsoft.com/office/powerpoint/2010/main" val="1828599278"/>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xmlns:p14="http://schemas.microsoft.com/office/powerpoint/2010/main" spd="slow">
        <p:fade/>
      </p:transition>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304800" y="1084774"/>
            <a:ext cx="8652933" cy="5197364"/>
          </a:xfrm>
        </p:spPr>
        <p:txBody>
          <a:bodyPr>
            <a:noAutofit/>
          </a:bodyPr>
          <a:lstStyle/>
          <a:p>
            <a:pPr algn="l"/>
            <a:r>
              <a:rPr lang="pt-BR" sz="3600" b="1" dirty="0">
                <a:solidFill>
                  <a:srgbClr val="000000"/>
                </a:solidFill>
              </a:rPr>
              <a:t>Eles não obedecem a diversas orientações, nem colimam objetivos diversos; tudo converge para a Doutrina Espírita — Revelação da Revelação —, que não lhes convém e que precisam destruir, para o que empregam toda a sua inteligência, todo o seu amor do mal, submetendo-se a uma única direção! </a:t>
            </a:r>
            <a:endParaRPr lang="pt-BR" sz="2800" b="1" dirty="0">
              <a:solidFill>
                <a:srgbClr val="000000"/>
              </a:solidFill>
            </a:endParaRPr>
          </a:p>
          <a:p>
            <a:pPr algn="r"/>
            <a:r>
              <a:rPr lang="pt-BR" sz="2000" dirty="0">
                <a:solidFill>
                  <a:srgbClr val="000000"/>
                </a:solidFill>
              </a:rPr>
              <a:t>KARDEC, Allan. Exortação ao estudo, à caridade e à unificação. </a:t>
            </a:r>
          </a:p>
          <a:p>
            <a:pPr algn="l"/>
            <a:endParaRPr lang="pt-BR" dirty="0">
              <a:solidFill>
                <a:srgbClr val="000000"/>
              </a:solidFill>
            </a:endParaRPr>
          </a:p>
        </p:txBody>
      </p:sp>
      <p:pic>
        <p:nvPicPr>
          <p:cNvPr id="4" name="Picture 3"/>
          <p:cNvPicPr>
            <a:picLocks noChangeAspect="1"/>
          </p:cNvPicPr>
          <p:nvPr/>
        </p:nvPicPr>
        <p:blipFill>
          <a:blip r:embed="rId2">
            <a:alphaModFix amt="8000"/>
          </a:blip>
          <a:stretch>
            <a:fillRect/>
          </a:stretch>
        </p:blipFill>
        <p:spPr>
          <a:xfrm>
            <a:off x="1797048" y="46668"/>
            <a:ext cx="5553282" cy="6784306"/>
          </a:xfrm>
          <a:prstGeom prst="rect">
            <a:avLst/>
          </a:prstGeom>
        </p:spPr>
      </p:pic>
    </p:spTree>
    <p:extLst>
      <p:ext uri="{BB962C8B-B14F-4D97-AF65-F5344CB8AC3E}">
        <p14:creationId xmlns:p14="http://schemas.microsoft.com/office/powerpoint/2010/main" val="4081186762"/>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55506" y="1713880"/>
            <a:ext cx="8802228" cy="3443388"/>
          </a:xfrm>
        </p:spPr>
        <p:txBody>
          <a:bodyPr>
            <a:noAutofit/>
          </a:bodyPr>
          <a:lstStyle/>
          <a:p>
            <a:r>
              <a:rPr lang="pt-BR" sz="54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Sobre os espíritas, diante da ação que se vão empenhar</a:t>
            </a:r>
            <a:endParaRPr lang="pt-BR" sz="5400" b="1" i="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a:p>
            <a:endParaRPr lang="pt-BR" sz="54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p:txBody>
      </p:sp>
    </p:spTree>
    <p:extLst>
      <p:ext uri="{BB962C8B-B14F-4D97-AF65-F5344CB8AC3E}">
        <p14:creationId xmlns:p14="http://schemas.microsoft.com/office/powerpoint/2010/main" val="3129619322"/>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xmlns:p14="http://schemas.microsoft.com/office/powerpoint/2010/main" spd="slow">
        <p:fade/>
      </p:transition>
    </mc:Fallback>
  </mc:AlternateContent>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304800" y="476825"/>
            <a:ext cx="8652933" cy="6075512"/>
          </a:xfrm>
        </p:spPr>
        <p:txBody>
          <a:bodyPr>
            <a:noAutofit/>
          </a:bodyPr>
          <a:lstStyle/>
          <a:p>
            <a:pPr algn="l"/>
            <a:r>
              <a:rPr lang="pt-BR" sz="3600" b="1" dirty="0">
                <a:solidFill>
                  <a:srgbClr val="000000"/>
                </a:solidFill>
              </a:rPr>
              <a:t>A luta cresce dia a dia, pois que a vontade de Deus, iniciando as suas criaturas nos mistérios da vida de além-túmulo, cada vez mais se torna patente. Encontrando-se, porém, os vossos Espíritos em face da Doutrina, no estado precário que acabo de assinalar, pergunto: — Com que elemento contam eles, os vossos Espíritos, na temerosa ação em que se vão empenhar, cheios de responsabilidade? </a:t>
            </a:r>
          </a:p>
          <a:p>
            <a:pPr algn="r"/>
            <a:r>
              <a:rPr lang="pt-BR" sz="2000" dirty="0">
                <a:solidFill>
                  <a:srgbClr val="000000"/>
                </a:solidFill>
              </a:rPr>
              <a:t>KARDEC, Allan. Exortação ao estudo, à caridade e à unificação. </a:t>
            </a:r>
          </a:p>
          <a:p>
            <a:pPr algn="l"/>
            <a:endParaRPr lang="pt-BR" dirty="0">
              <a:solidFill>
                <a:srgbClr val="000000"/>
              </a:solidFill>
            </a:endParaRPr>
          </a:p>
        </p:txBody>
      </p:sp>
      <p:pic>
        <p:nvPicPr>
          <p:cNvPr id="4" name="Picture 3"/>
          <p:cNvPicPr>
            <a:picLocks noChangeAspect="1"/>
          </p:cNvPicPr>
          <p:nvPr/>
        </p:nvPicPr>
        <p:blipFill>
          <a:blip r:embed="rId2">
            <a:alphaModFix amt="8000"/>
          </a:blip>
          <a:stretch>
            <a:fillRect/>
          </a:stretch>
        </p:blipFill>
        <p:spPr>
          <a:xfrm>
            <a:off x="1797048" y="46668"/>
            <a:ext cx="5553282" cy="6784306"/>
          </a:xfrm>
          <a:prstGeom prst="rect">
            <a:avLst/>
          </a:prstGeom>
        </p:spPr>
      </p:pic>
    </p:spTree>
    <p:extLst>
      <p:ext uri="{BB962C8B-B14F-4D97-AF65-F5344CB8AC3E}">
        <p14:creationId xmlns:p14="http://schemas.microsoft.com/office/powerpoint/2010/main" val="2635202083"/>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304800" y="2476301"/>
            <a:ext cx="8652933" cy="4346236"/>
          </a:xfrm>
        </p:spPr>
        <p:txBody>
          <a:bodyPr>
            <a:noAutofit/>
          </a:bodyPr>
          <a:lstStyle/>
          <a:p>
            <a:pPr algn="l"/>
            <a:r>
              <a:rPr lang="pt-BR" sz="4000" b="1" dirty="0">
                <a:solidFill>
                  <a:srgbClr val="000000"/>
                </a:solidFill>
              </a:rPr>
              <a:t>Em que canto da Terra já se ergue o grande tabernáculo onde ireis elevar os vossos pensamentos; em que canto da Terra construístes a grande muralha contra a qual se hão de quebrar as armas dos vossos adversários?</a:t>
            </a:r>
            <a:r>
              <a:rPr lang="pt-BR" sz="3600" b="1" dirty="0">
                <a:solidFill>
                  <a:srgbClr val="000000"/>
                </a:solidFill>
              </a:rPr>
              <a:t> </a:t>
            </a:r>
          </a:p>
          <a:p>
            <a:pPr algn="r"/>
            <a:r>
              <a:rPr lang="pt-BR" sz="2000" dirty="0">
                <a:solidFill>
                  <a:srgbClr val="000000"/>
                </a:solidFill>
              </a:rPr>
              <a:t>KARDEC, Allan. Exortação ao estudo, à caridade e à unificação. </a:t>
            </a:r>
          </a:p>
          <a:p>
            <a:pPr algn="l"/>
            <a:endParaRPr lang="pt-BR" dirty="0">
              <a:solidFill>
                <a:srgbClr val="000000"/>
              </a:solidFill>
            </a:endParaRPr>
          </a:p>
        </p:txBody>
      </p:sp>
    </p:spTree>
    <p:extLst>
      <p:ext uri="{BB962C8B-B14F-4D97-AF65-F5344CB8AC3E}">
        <p14:creationId xmlns:p14="http://schemas.microsoft.com/office/powerpoint/2010/main" val="2062878810"/>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304800" y="2422261"/>
            <a:ext cx="8652933" cy="4427296"/>
          </a:xfrm>
        </p:spPr>
        <p:txBody>
          <a:bodyPr>
            <a:noAutofit/>
          </a:bodyPr>
          <a:lstStyle/>
          <a:p>
            <a:pPr algn="l"/>
            <a:r>
              <a:rPr lang="pt-BR" sz="4000" b="1" dirty="0">
                <a:solidFill>
                  <a:srgbClr val="000000"/>
                </a:solidFill>
              </a:rPr>
              <a:t>Será possível que, à semelhança das cinco virgens pouco zelosas, todo o cuidado da vossa paz tenhais perdido? Que conteis com as outras, que não dormem e que ansiosamente aguardam a vinda do seu Senhor? </a:t>
            </a:r>
            <a:endParaRPr lang="en-US" sz="3600" b="1" dirty="0"/>
          </a:p>
          <a:p>
            <a:pPr algn="r"/>
            <a:r>
              <a:rPr lang="pt-BR" sz="2000" dirty="0">
                <a:solidFill>
                  <a:srgbClr val="000000"/>
                </a:solidFill>
              </a:rPr>
              <a:t>KARDEC, Allan. Exortação ao estudo, à caridade e à unificação. </a:t>
            </a:r>
          </a:p>
          <a:p>
            <a:pPr algn="l"/>
            <a:endParaRPr lang="pt-BR" dirty="0">
              <a:solidFill>
                <a:srgbClr val="000000"/>
              </a:solidFill>
            </a:endParaRPr>
          </a:p>
        </p:txBody>
      </p:sp>
      <p:pic>
        <p:nvPicPr>
          <p:cNvPr id="4" name="Picture 3"/>
          <p:cNvPicPr>
            <a:picLocks noChangeAspect="1"/>
          </p:cNvPicPr>
          <p:nvPr/>
        </p:nvPicPr>
        <p:blipFill>
          <a:blip r:embed="rId2">
            <a:alphaModFix amt="8000"/>
          </a:blip>
          <a:stretch>
            <a:fillRect/>
          </a:stretch>
        </p:blipFill>
        <p:spPr>
          <a:xfrm>
            <a:off x="1797048" y="46668"/>
            <a:ext cx="5553282" cy="6784306"/>
          </a:xfrm>
          <a:prstGeom prst="rect">
            <a:avLst/>
          </a:prstGeom>
        </p:spPr>
      </p:pic>
    </p:spTree>
    <p:extLst>
      <p:ext uri="{BB962C8B-B14F-4D97-AF65-F5344CB8AC3E}">
        <p14:creationId xmlns:p14="http://schemas.microsoft.com/office/powerpoint/2010/main" val="3283626212"/>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304800" y="2678950"/>
            <a:ext cx="8652933" cy="3979333"/>
          </a:xfrm>
        </p:spPr>
        <p:txBody>
          <a:bodyPr>
            <a:noAutofit/>
          </a:bodyPr>
          <a:lstStyle/>
          <a:p>
            <a:pPr algn="l"/>
            <a:r>
              <a:rPr lang="pt-BR" sz="4000" b="1" dirty="0">
                <a:solidFill>
                  <a:srgbClr val="000000"/>
                </a:solidFill>
              </a:rPr>
              <a:t>Mas, se é assim, em que consiste o aproveitamento das lições que constantemente vos são dadas a fim de tornar uma verdade a vossa vigilância e uma santidade a vossa oração? </a:t>
            </a:r>
          </a:p>
          <a:p>
            <a:pPr algn="r"/>
            <a:r>
              <a:rPr lang="pt-BR" sz="2000" dirty="0">
                <a:solidFill>
                  <a:srgbClr val="000000"/>
                </a:solidFill>
              </a:rPr>
              <a:t>KARDEC, Allan. Exortação ao estudo, à caridade e à unificação. </a:t>
            </a:r>
          </a:p>
          <a:p>
            <a:pPr algn="l"/>
            <a:endParaRPr lang="pt-BR" dirty="0">
              <a:solidFill>
                <a:srgbClr val="000000"/>
              </a:solidFill>
            </a:endParaRPr>
          </a:p>
        </p:txBody>
      </p:sp>
      <p:pic>
        <p:nvPicPr>
          <p:cNvPr id="4" name="Picture 3"/>
          <p:cNvPicPr>
            <a:picLocks noChangeAspect="1"/>
          </p:cNvPicPr>
          <p:nvPr/>
        </p:nvPicPr>
        <p:blipFill>
          <a:blip r:embed="rId2">
            <a:alphaModFix amt="8000"/>
          </a:blip>
          <a:stretch>
            <a:fillRect/>
          </a:stretch>
        </p:blipFill>
        <p:spPr>
          <a:xfrm>
            <a:off x="1797048" y="46668"/>
            <a:ext cx="5553282" cy="6784306"/>
          </a:xfrm>
          <a:prstGeom prst="rect">
            <a:avLst/>
          </a:prstGeom>
        </p:spPr>
      </p:pic>
    </p:spTree>
    <p:extLst>
      <p:ext uri="{BB962C8B-B14F-4D97-AF65-F5344CB8AC3E}">
        <p14:creationId xmlns:p14="http://schemas.microsoft.com/office/powerpoint/2010/main" val="2471925837"/>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304800" y="2314181"/>
            <a:ext cx="8652933" cy="4373256"/>
          </a:xfrm>
        </p:spPr>
        <p:txBody>
          <a:bodyPr>
            <a:noAutofit/>
          </a:bodyPr>
          <a:lstStyle/>
          <a:p>
            <a:pPr algn="l"/>
            <a:r>
              <a:rPr lang="pt-BR" sz="4000" b="1" dirty="0">
                <a:solidFill>
                  <a:srgbClr val="000000"/>
                </a:solidFill>
              </a:rPr>
              <a:t>Se assim é, onde os frutos desse labor fecundo de todos os dias, dos vossos amigos de além-túmulo? </a:t>
            </a:r>
          </a:p>
          <a:p>
            <a:pPr algn="l"/>
            <a:r>
              <a:rPr lang="pt-BR" sz="4000" b="1" dirty="0">
                <a:solidFill>
                  <a:srgbClr val="000000"/>
                </a:solidFill>
              </a:rPr>
              <a:t>Acaso apodreceram roídos pela traça — tocados pelo bolor os vossos arquivos repletos de comunicações?</a:t>
            </a:r>
            <a:r>
              <a:rPr lang="en-US" sz="4000" b="1" dirty="0"/>
              <a:t> </a:t>
            </a:r>
            <a:endParaRPr lang="en-US" sz="3600" b="1" dirty="0"/>
          </a:p>
          <a:p>
            <a:pPr algn="r"/>
            <a:r>
              <a:rPr lang="pt-BR" sz="2000" dirty="0">
                <a:solidFill>
                  <a:srgbClr val="000000"/>
                </a:solidFill>
              </a:rPr>
              <a:t>KARDEC, Allan. Exortação ao estudo, à caridade e à unificação. </a:t>
            </a:r>
          </a:p>
          <a:p>
            <a:pPr algn="l"/>
            <a:endParaRPr lang="pt-BR" dirty="0">
              <a:solidFill>
                <a:srgbClr val="000000"/>
              </a:solidFill>
            </a:endParaRPr>
          </a:p>
        </p:txBody>
      </p:sp>
      <p:pic>
        <p:nvPicPr>
          <p:cNvPr id="4" name="Picture 3"/>
          <p:cNvPicPr>
            <a:picLocks noChangeAspect="1"/>
          </p:cNvPicPr>
          <p:nvPr/>
        </p:nvPicPr>
        <p:blipFill>
          <a:blip r:embed="rId2">
            <a:alphaModFix amt="8000"/>
          </a:blip>
          <a:stretch>
            <a:fillRect/>
          </a:stretch>
        </p:blipFill>
        <p:spPr>
          <a:xfrm>
            <a:off x="1797048" y="46668"/>
            <a:ext cx="5553282" cy="6784306"/>
          </a:xfrm>
          <a:prstGeom prst="rect">
            <a:avLst/>
          </a:prstGeom>
        </p:spPr>
      </p:pic>
    </p:spTree>
    <p:extLst>
      <p:ext uri="{BB962C8B-B14F-4D97-AF65-F5344CB8AC3E}">
        <p14:creationId xmlns:p14="http://schemas.microsoft.com/office/powerpoint/2010/main" val="2180977444"/>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304800" y="220135"/>
            <a:ext cx="8652933" cy="3979333"/>
          </a:xfrm>
        </p:spPr>
        <p:txBody>
          <a:bodyPr>
            <a:noAutofit/>
          </a:bodyPr>
          <a:lstStyle/>
          <a:p>
            <a:pPr algn="l"/>
            <a:r>
              <a:rPr lang="pt-BR" sz="4000" b="1" dirty="0">
                <a:solidFill>
                  <a:schemeClr val="tx1"/>
                </a:solidFill>
              </a:rPr>
              <a:t>Onde, torno a perguntar, a segurança da vossa fé́, a estabilidade da vossa crença, se, tendo uma única doutrina para apoio forte e inabalável, a subdividis, a multiplicais ao capricho das vossas individualidades, sem contar com a coletividade que vos poderia dar a força, se constituísseis um elemento homogêneo, perfeitamente preparado pelos que se encarregam da revelação? </a:t>
            </a:r>
            <a:endParaRPr lang="en-US" b="1" dirty="0"/>
          </a:p>
          <a:p>
            <a:pPr algn="r"/>
            <a:r>
              <a:rPr lang="pt-BR" sz="2000" dirty="0">
                <a:solidFill>
                  <a:srgbClr val="000000"/>
                </a:solidFill>
              </a:rPr>
              <a:t>KARDEC, Allan. Exortação ao estudo, à caridade e à unificação. </a:t>
            </a:r>
          </a:p>
          <a:p>
            <a:pPr algn="l"/>
            <a:endParaRPr lang="pt-BR" dirty="0">
              <a:solidFill>
                <a:srgbClr val="000000"/>
              </a:solidFill>
            </a:endParaRPr>
          </a:p>
        </p:txBody>
      </p:sp>
      <p:pic>
        <p:nvPicPr>
          <p:cNvPr id="4" name="Picture 3"/>
          <p:cNvPicPr>
            <a:picLocks noChangeAspect="1"/>
          </p:cNvPicPr>
          <p:nvPr/>
        </p:nvPicPr>
        <p:blipFill>
          <a:blip r:embed="rId2">
            <a:alphaModFix amt="8000"/>
          </a:blip>
          <a:stretch>
            <a:fillRect/>
          </a:stretch>
        </p:blipFill>
        <p:spPr>
          <a:xfrm>
            <a:off x="1797048" y="46668"/>
            <a:ext cx="5553282" cy="6784306"/>
          </a:xfrm>
          <a:prstGeom prst="rect">
            <a:avLst/>
          </a:prstGeom>
        </p:spPr>
      </p:pic>
    </p:spTree>
    <p:extLst>
      <p:ext uri="{BB962C8B-B14F-4D97-AF65-F5344CB8AC3E}">
        <p14:creationId xmlns:p14="http://schemas.microsoft.com/office/powerpoint/2010/main" val="3261537456"/>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55506" y="2309946"/>
            <a:ext cx="8802228" cy="2056886"/>
          </a:xfrm>
        </p:spPr>
        <p:txBody>
          <a:bodyPr>
            <a:noAutofit/>
          </a:bodyPr>
          <a:lstStyle/>
          <a:p>
            <a:r>
              <a:rPr lang="pt-BR" sz="54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Sobre as divisões e as dissensões</a:t>
            </a:r>
            <a:endParaRPr lang="pt-BR" sz="5400" b="1" i="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a:p>
            <a:endParaRPr lang="pt-BR" sz="54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p:txBody>
      </p:sp>
    </p:spTree>
    <p:extLst>
      <p:ext uri="{BB962C8B-B14F-4D97-AF65-F5344CB8AC3E}">
        <p14:creationId xmlns:p14="http://schemas.microsoft.com/office/powerpoint/2010/main" val="3175450976"/>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xmlns:p14="http://schemas.microsoft.com/office/powerpoint/2010/main" spd="slow">
        <p:fade/>
      </p:transition>
    </mc:Fallback>
  </mc:AlternateContent>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304800" y="1219873"/>
            <a:ext cx="8652933" cy="5562133"/>
          </a:xfrm>
        </p:spPr>
        <p:txBody>
          <a:bodyPr>
            <a:noAutofit/>
          </a:bodyPr>
          <a:lstStyle/>
          <a:p>
            <a:pPr algn="l"/>
            <a:r>
              <a:rPr lang="pt-BR" sz="4000" b="1" dirty="0">
                <a:solidFill>
                  <a:schemeClr val="tx1"/>
                </a:solidFill>
              </a:rPr>
              <a:t>Mas, onde a vantagem das subdivisões? Onde o interesse real para a Doutrina e seu desenvolvimento, na dispersão que fazeis do vosso grande todo, dando já́, desse modo, um péssimo exemplo aos profanos, por isso que pregais a fraternidade e vos dividis cheios de dissensões?</a:t>
            </a:r>
            <a:r>
              <a:rPr lang="en-US" sz="4000" b="1" dirty="0"/>
              <a:t> </a:t>
            </a:r>
            <a:endParaRPr lang="en-US" b="1" dirty="0"/>
          </a:p>
          <a:p>
            <a:pPr algn="r"/>
            <a:r>
              <a:rPr lang="pt-BR" sz="2000" dirty="0">
                <a:solidFill>
                  <a:srgbClr val="000000"/>
                </a:solidFill>
              </a:rPr>
              <a:t>KARDEC, Allan. Exortação ao estudo, à caridade e à unificação. </a:t>
            </a:r>
          </a:p>
          <a:p>
            <a:pPr algn="l"/>
            <a:endParaRPr lang="pt-BR" dirty="0">
              <a:solidFill>
                <a:srgbClr val="000000"/>
              </a:solidFill>
            </a:endParaRPr>
          </a:p>
        </p:txBody>
      </p:sp>
      <p:pic>
        <p:nvPicPr>
          <p:cNvPr id="4" name="Picture 3"/>
          <p:cNvPicPr>
            <a:picLocks noChangeAspect="1"/>
          </p:cNvPicPr>
          <p:nvPr/>
        </p:nvPicPr>
        <p:blipFill>
          <a:blip r:embed="rId2">
            <a:alphaModFix amt="8000"/>
          </a:blip>
          <a:stretch>
            <a:fillRect/>
          </a:stretch>
        </p:blipFill>
        <p:spPr>
          <a:xfrm>
            <a:off x="1797048" y="46668"/>
            <a:ext cx="5553282" cy="6784306"/>
          </a:xfrm>
          <a:prstGeom prst="rect">
            <a:avLst/>
          </a:prstGeom>
        </p:spPr>
      </p:pic>
    </p:spTree>
    <p:extLst>
      <p:ext uri="{BB962C8B-B14F-4D97-AF65-F5344CB8AC3E}">
        <p14:creationId xmlns:p14="http://schemas.microsoft.com/office/powerpoint/2010/main" val="1396246467"/>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304800" y="1868352"/>
            <a:ext cx="8652933" cy="4927165"/>
          </a:xfrm>
        </p:spPr>
        <p:txBody>
          <a:bodyPr>
            <a:noAutofit/>
          </a:bodyPr>
          <a:lstStyle/>
          <a:p>
            <a:pPr algn="l"/>
            <a:r>
              <a:rPr lang="pt-BR" sz="4000" b="1" dirty="0">
                <a:solidFill>
                  <a:srgbClr val="000000"/>
                </a:solidFill>
              </a:rPr>
              <a:t>Onde as vantagens de tal proceder? Estarão na diversidade dos nomes que dais aos grupos? Por que isso? Será por que este ou aquele haja recebido maior doação do patrimônio divino? Será porque convenha à propaganda que fazeis? </a:t>
            </a:r>
          </a:p>
          <a:p>
            <a:pPr algn="r"/>
            <a:r>
              <a:rPr lang="pt-BR" sz="2000" dirty="0">
                <a:solidFill>
                  <a:srgbClr val="000000"/>
                </a:solidFill>
              </a:rPr>
              <a:t>KARDEC, Allan. Exortação ao estudo, à caridade e à unificação. </a:t>
            </a:r>
          </a:p>
          <a:p>
            <a:pPr algn="l"/>
            <a:endParaRPr lang="pt-BR" dirty="0">
              <a:solidFill>
                <a:srgbClr val="000000"/>
              </a:solidFill>
            </a:endParaRPr>
          </a:p>
        </p:txBody>
      </p:sp>
      <p:pic>
        <p:nvPicPr>
          <p:cNvPr id="4" name="Picture 3"/>
          <p:cNvPicPr>
            <a:picLocks noChangeAspect="1"/>
          </p:cNvPicPr>
          <p:nvPr/>
        </p:nvPicPr>
        <p:blipFill>
          <a:blip r:embed="rId2">
            <a:alphaModFix amt="8000"/>
          </a:blip>
          <a:stretch>
            <a:fillRect/>
          </a:stretch>
        </p:blipFill>
        <p:spPr>
          <a:xfrm>
            <a:off x="1797048" y="46668"/>
            <a:ext cx="5553282" cy="6784306"/>
          </a:xfrm>
          <a:prstGeom prst="rect">
            <a:avLst/>
          </a:prstGeom>
        </p:spPr>
      </p:pic>
    </p:spTree>
    <p:extLst>
      <p:ext uri="{BB962C8B-B14F-4D97-AF65-F5344CB8AC3E}">
        <p14:creationId xmlns:p14="http://schemas.microsoft.com/office/powerpoint/2010/main" val="1133328605"/>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304800" y="3163323"/>
            <a:ext cx="8652933" cy="3373518"/>
          </a:xfrm>
        </p:spPr>
        <p:txBody>
          <a:bodyPr>
            <a:noAutofit/>
          </a:bodyPr>
          <a:lstStyle/>
          <a:p>
            <a:pPr algn="l"/>
            <a:r>
              <a:rPr lang="pt-BR" sz="2800" dirty="0">
                <a:solidFill>
                  <a:srgbClr val="000000"/>
                </a:solidFill>
              </a:rPr>
              <a:t> </a:t>
            </a:r>
            <a:r>
              <a:rPr lang="pt-BR" sz="4000" b="1" dirty="0">
                <a:solidFill>
                  <a:srgbClr val="000000"/>
                </a:solidFill>
              </a:rPr>
              <a:t>Mas, para a propaganda, precisamos dos elementos construtivos dela. Pergunto: — onde a escola dos médiuns? Existe?</a:t>
            </a:r>
          </a:p>
          <a:p>
            <a:pPr algn="r"/>
            <a:r>
              <a:rPr lang="pt-BR" sz="4000" dirty="0">
                <a:solidFill>
                  <a:srgbClr val="000000"/>
                </a:solidFill>
              </a:rPr>
              <a:t> </a:t>
            </a:r>
            <a:r>
              <a:rPr lang="pt-BR" sz="2000" dirty="0">
                <a:solidFill>
                  <a:srgbClr val="000000"/>
                </a:solidFill>
              </a:rPr>
              <a:t>KARDEC, Allan. Exortação ao estudo, à caridade e à unificação. </a:t>
            </a:r>
          </a:p>
          <a:p>
            <a:pPr algn="l"/>
            <a:endParaRPr lang="pt-BR" dirty="0">
              <a:solidFill>
                <a:srgbClr val="000000"/>
              </a:solidFill>
            </a:endParaRPr>
          </a:p>
        </p:txBody>
      </p:sp>
      <p:pic>
        <p:nvPicPr>
          <p:cNvPr id="4" name="Picture 3"/>
          <p:cNvPicPr>
            <a:picLocks noChangeAspect="1"/>
          </p:cNvPicPr>
          <p:nvPr/>
        </p:nvPicPr>
        <p:blipFill>
          <a:blip r:embed="rId2">
            <a:alphaModFix amt="8000"/>
          </a:blip>
          <a:stretch>
            <a:fillRect/>
          </a:stretch>
        </p:blipFill>
        <p:spPr>
          <a:xfrm>
            <a:off x="1797048" y="46668"/>
            <a:ext cx="5553282" cy="6784306"/>
          </a:xfrm>
          <a:prstGeom prst="rect">
            <a:avLst/>
          </a:prstGeom>
        </p:spPr>
      </p:pic>
    </p:spTree>
    <p:extLst>
      <p:ext uri="{BB962C8B-B14F-4D97-AF65-F5344CB8AC3E}">
        <p14:creationId xmlns:p14="http://schemas.microsoft.com/office/powerpoint/2010/main" val="957424375"/>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304800" y="571395"/>
            <a:ext cx="8652933" cy="5548623"/>
          </a:xfrm>
        </p:spPr>
        <p:txBody>
          <a:bodyPr>
            <a:noAutofit/>
          </a:bodyPr>
          <a:lstStyle/>
          <a:p>
            <a:pPr algn="l"/>
            <a:r>
              <a:rPr lang="pt-BR" sz="3600" b="1" dirty="0">
                <a:solidFill>
                  <a:srgbClr val="000000"/>
                </a:solidFill>
              </a:rPr>
              <a:t>Porventura os homens que têm a boa vontade de estudar convosco os mistérios do Criador, preparando seus Espíritos para o ressurgir da outra vida, encontram em vós os instrumentos disciplinados — os médiuns perfeitamente compenetrados do importante papel que representam na família humana e cheios dessa seriedade, que dá uma ideia da grandeza da nossa Doutrina?</a:t>
            </a:r>
            <a:endParaRPr lang="pt-BR" sz="2800" b="1" dirty="0">
              <a:solidFill>
                <a:srgbClr val="000000"/>
              </a:solidFill>
            </a:endParaRPr>
          </a:p>
          <a:p>
            <a:pPr algn="r"/>
            <a:r>
              <a:rPr lang="pt-BR" sz="2000" dirty="0">
                <a:solidFill>
                  <a:srgbClr val="000000"/>
                </a:solidFill>
              </a:rPr>
              <a:t>KARDEC, Allan. Exortação ao estudo, à caridade e à unificação. </a:t>
            </a:r>
          </a:p>
          <a:p>
            <a:pPr algn="l"/>
            <a:endParaRPr lang="pt-BR" dirty="0">
              <a:solidFill>
                <a:srgbClr val="000000"/>
              </a:solidFill>
            </a:endParaRPr>
          </a:p>
        </p:txBody>
      </p:sp>
      <p:pic>
        <p:nvPicPr>
          <p:cNvPr id="4" name="Picture 3"/>
          <p:cNvPicPr>
            <a:picLocks noChangeAspect="1"/>
          </p:cNvPicPr>
          <p:nvPr/>
        </p:nvPicPr>
        <p:blipFill>
          <a:blip r:embed="rId2">
            <a:alphaModFix amt="8000"/>
          </a:blip>
          <a:stretch>
            <a:fillRect/>
          </a:stretch>
        </p:blipFill>
        <p:spPr>
          <a:xfrm>
            <a:off x="1797048" y="46668"/>
            <a:ext cx="5553282" cy="6784306"/>
          </a:xfrm>
          <a:prstGeom prst="rect">
            <a:avLst/>
          </a:prstGeom>
        </p:spPr>
      </p:pic>
    </p:spTree>
    <p:extLst>
      <p:ext uri="{BB962C8B-B14F-4D97-AF65-F5344CB8AC3E}">
        <p14:creationId xmlns:p14="http://schemas.microsoft.com/office/powerpoint/2010/main" val="2346865366"/>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304800" y="1071263"/>
            <a:ext cx="8652933" cy="5021734"/>
          </a:xfrm>
        </p:spPr>
        <p:txBody>
          <a:bodyPr>
            <a:noAutofit/>
          </a:bodyPr>
          <a:lstStyle/>
          <a:p>
            <a:pPr algn="l"/>
            <a:r>
              <a:rPr lang="pt-BR" sz="4000" b="1" dirty="0">
                <a:solidFill>
                  <a:srgbClr val="000000"/>
                </a:solidFill>
              </a:rPr>
              <a:t>Ou a vossa propaganda se limita tão-somente a falar do Espiritismo? Ou os vossos deveres e as vossas responsabilidades individuais e coletivas se limitam a dar a nota do ridículo àqueles que vos observam julgando-vos doidos e visionários?</a:t>
            </a:r>
            <a:endParaRPr lang="pt-BR" sz="2800" b="1" dirty="0">
              <a:solidFill>
                <a:srgbClr val="000000"/>
              </a:solidFill>
            </a:endParaRPr>
          </a:p>
          <a:p>
            <a:pPr algn="r"/>
            <a:r>
              <a:rPr lang="pt-BR" sz="2000" dirty="0">
                <a:solidFill>
                  <a:srgbClr val="000000"/>
                </a:solidFill>
              </a:rPr>
              <a:t>KARDEC, Allan. Exortação ao estudo, à caridade e à unificação. </a:t>
            </a:r>
          </a:p>
          <a:p>
            <a:pPr algn="l"/>
            <a:endParaRPr lang="pt-BR" dirty="0">
              <a:solidFill>
                <a:srgbClr val="000000"/>
              </a:solidFill>
            </a:endParaRPr>
          </a:p>
        </p:txBody>
      </p:sp>
      <p:pic>
        <p:nvPicPr>
          <p:cNvPr id="4" name="Picture 3"/>
          <p:cNvPicPr>
            <a:picLocks noChangeAspect="1"/>
          </p:cNvPicPr>
          <p:nvPr/>
        </p:nvPicPr>
        <p:blipFill>
          <a:blip r:embed="rId2">
            <a:alphaModFix amt="8000"/>
          </a:blip>
          <a:stretch>
            <a:fillRect/>
          </a:stretch>
        </p:blipFill>
        <p:spPr>
          <a:xfrm>
            <a:off x="1797048" y="46668"/>
            <a:ext cx="5553282" cy="6784306"/>
          </a:xfrm>
          <a:prstGeom prst="rect">
            <a:avLst/>
          </a:prstGeom>
        </p:spPr>
      </p:pic>
    </p:spTree>
    <p:extLst>
      <p:ext uri="{BB962C8B-B14F-4D97-AF65-F5344CB8AC3E}">
        <p14:creationId xmlns:p14="http://schemas.microsoft.com/office/powerpoint/2010/main" val="1158911209"/>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304800" y="1881707"/>
            <a:ext cx="8652933" cy="2718369"/>
          </a:xfrm>
        </p:spPr>
        <p:txBody>
          <a:bodyPr>
            <a:noAutofit/>
          </a:bodyPr>
          <a:lstStyle/>
          <a:p>
            <a:r>
              <a:rPr lang="pt-BR" sz="54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Sobre as responsabilidades e os compromissos assumidos</a:t>
            </a:r>
            <a:endParaRPr lang="pt-BR" sz="5400" b="1" i="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a:p>
            <a:endParaRPr lang="pt-BR" sz="54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p:txBody>
      </p:sp>
    </p:spTree>
    <p:extLst>
      <p:ext uri="{BB962C8B-B14F-4D97-AF65-F5344CB8AC3E}">
        <p14:creationId xmlns:p14="http://schemas.microsoft.com/office/powerpoint/2010/main" val="3650491553"/>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xmlns:p14="http://schemas.microsoft.com/office/powerpoint/2010/main" spd="slow">
        <p:fade/>
      </p:transition>
    </mc:Fallback>
  </mc:AlternateContent>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304800" y="449804"/>
            <a:ext cx="8652933" cy="6034982"/>
          </a:xfrm>
        </p:spPr>
        <p:txBody>
          <a:bodyPr>
            <a:noAutofit/>
          </a:bodyPr>
          <a:lstStyle/>
          <a:p>
            <a:pPr algn="l"/>
            <a:r>
              <a:rPr lang="pt-BR" sz="3600" b="1" dirty="0">
                <a:solidFill>
                  <a:srgbClr val="000000"/>
                </a:solidFill>
              </a:rPr>
              <a:t>Meus amigos! Sei quanto é doloroso tudo isto que vos digo, pois que cada um dos meus pensamentos é uma dor que atinge profundamente o meu Espírito. Sei que as vossas consciências sentem perfeitamente todo o peso das verdades que vos exponho. Mas, eu vos disse ao começar: — Temos responsabilidades e compromissos tomados, dos quais procuramos desobrigar-nos por todos os meios ao nosso alcance!</a:t>
            </a:r>
          </a:p>
          <a:p>
            <a:pPr algn="r"/>
            <a:r>
              <a:rPr lang="pt-BR" sz="2000" dirty="0">
                <a:solidFill>
                  <a:srgbClr val="000000"/>
                </a:solidFill>
              </a:rPr>
              <a:t>KARDEC, Allan. Exortação ao estudo, à caridade e à unificação. </a:t>
            </a:r>
          </a:p>
          <a:p>
            <a:pPr algn="l"/>
            <a:endParaRPr lang="pt-BR" dirty="0">
              <a:solidFill>
                <a:srgbClr val="000000"/>
              </a:solidFill>
            </a:endParaRPr>
          </a:p>
        </p:txBody>
      </p:sp>
      <p:pic>
        <p:nvPicPr>
          <p:cNvPr id="4" name="Picture 3"/>
          <p:cNvPicPr>
            <a:picLocks noChangeAspect="1"/>
          </p:cNvPicPr>
          <p:nvPr/>
        </p:nvPicPr>
        <p:blipFill>
          <a:blip r:embed="rId2">
            <a:alphaModFix amt="8000"/>
          </a:blip>
          <a:stretch>
            <a:fillRect/>
          </a:stretch>
        </p:blipFill>
        <p:spPr>
          <a:xfrm>
            <a:off x="1797048" y="46668"/>
            <a:ext cx="5553282" cy="6784306"/>
          </a:xfrm>
          <a:prstGeom prst="rect">
            <a:avLst/>
          </a:prstGeom>
        </p:spPr>
      </p:pic>
    </p:spTree>
    <p:extLst>
      <p:ext uri="{BB962C8B-B14F-4D97-AF65-F5344CB8AC3E}">
        <p14:creationId xmlns:p14="http://schemas.microsoft.com/office/powerpoint/2010/main" val="1778319060"/>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55506" y="1998956"/>
            <a:ext cx="8802228" cy="1992096"/>
          </a:xfrm>
        </p:spPr>
        <p:txBody>
          <a:bodyPr>
            <a:noAutofit/>
          </a:bodyPr>
          <a:lstStyle/>
          <a:p>
            <a:r>
              <a:rPr lang="pt-BR" sz="54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Sobre os deveres de cristãos e de espíritas</a:t>
            </a:r>
            <a:endParaRPr lang="pt-BR" sz="5400" b="1" i="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a:p>
            <a:endParaRPr lang="pt-BR" sz="54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p:txBody>
      </p:sp>
    </p:spTree>
    <p:extLst>
      <p:ext uri="{BB962C8B-B14F-4D97-AF65-F5344CB8AC3E}">
        <p14:creationId xmlns:p14="http://schemas.microsoft.com/office/powerpoint/2010/main" val="3518951861"/>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xmlns:p14="http://schemas.microsoft.com/office/powerpoint/2010/main" spd="slow">
        <p:fade/>
      </p:transition>
    </mc:Fallback>
  </mc:AlternateContent>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304800" y="220135"/>
            <a:ext cx="8652933" cy="6637865"/>
          </a:xfrm>
        </p:spPr>
        <p:txBody>
          <a:bodyPr>
            <a:noAutofit/>
          </a:bodyPr>
          <a:lstStyle/>
          <a:p>
            <a:pPr algn="l"/>
            <a:r>
              <a:rPr lang="pt-BR" sz="2400" b="1" dirty="0">
                <a:solidFill>
                  <a:srgbClr val="000000"/>
                </a:solidFill>
              </a:rPr>
              <a:t>Se completa não está a minha missão na Terra; se mereço ainda do Senhor a graça de vir esclarecer a Doutrina que aí me foi revelada, dando-vos novos conhecimentos compatíveis com o desenvolvimento das vossas inteligências; se vejo que cada dia que passa da vossa existência — iluminada pela sublime luz da revelação, sem produzirdes um trabalho à altura da graça que vos foi concedida — é um motivo de escândalo para as vossas próprias consciências; devo usar desta linguagem rude de amigo, a fim de que possais, compenetrados verdadeiramente dos vossos deveres de cristãos e de espíritas, unir-vos num grande agrupamento fraterno, onde — avigorados pelo apoio mútuo e pela proteção dos bons — possais enfrentar o trabalho extraordinário que vos cumpre realizar para emancipação dos vossos Espíritos, trabalho que inegavelmente ocasionará grande revolução na Humanidade, não só quanto à parte da Ciência e da Religião, mas também na dos costumes!</a:t>
            </a:r>
          </a:p>
          <a:p>
            <a:pPr algn="r"/>
            <a:r>
              <a:rPr lang="pt-BR" sz="2000" dirty="0">
                <a:solidFill>
                  <a:srgbClr val="000000"/>
                </a:solidFill>
              </a:rPr>
              <a:t>KARDEC, Allan. Exortação ao estudo, à caridade e à unificação. </a:t>
            </a:r>
          </a:p>
          <a:p>
            <a:pPr algn="l"/>
            <a:endParaRPr lang="pt-BR" dirty="0">
              <a:solidFill>
                <a:srgbClr val="000000"/>
              </a:solidFill>
            </a:endParaRPr>
          </a:p>
        </p:txBody>
      </p:sp>
      <p:pic>
        <p:nvPicPr>
          <p:cNvPr id="4" name="Picture 3"/>
          <p:cNvPicPr>
            <a:picLocks noChangeAspect="1"/>
          </p:cNvPicPr>
          <p:nvPr/>
        </p:nvPicPr>
        <p:blipFill>
          <a:blip r:embed="rId2">
            <a:alphaModFix amt="8000"/>
          </a:blip>
          <a:stretch>
            <a:fillRect/>
          </a:stretch>
        </p:blipFill>
        <p:spPr>
          <a:xfrm>
            <a:off x="1797048" y="46668"/>
            <a:ext cx="5553282" cy="6784306"/>
          </a:xfrm>
          <a:prstGeom prst="rect">
            <a:avLst/>
          </a:prstGeom>
        </p:spPr>
      </p:pic>
    </p:spTree>
    <p:extLst>
      <p:ext uri="{BB962C8B-B14F-4D97-AF65-F5344CB8AC3E}">
        <p14:creationId xmlns:p14="http://schemas.microsoft.com/office/powerpoint/2010/main" val="2652097373"/>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265923" y="2631395"/>
            <a:ext cx="8652933" cy="1243036"/>
          </a:xfrm>
        </p:spPr>
        <p:txBody>
          <a:bodyPr>
            <a:noAutofit/>
          </a:bodyPr>
          <a:lstStyle/>
          <a:p>
            <a:r>
              <a:rPr lang="pt-BR" sz="54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Sobre a luz própria</a:t>
            </a:r>
            <a:endParaRPr lang="pt-BR" sz="5400" b="1" i="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a:p>
            <a:endParaRPr lang="pt-BR" sz="54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p:txBody>
      </p:sp>
    </p:spTree>
    <p:extLst>
      <p:ext uri="{BB962C8B-B14F-4D97-AF65-F5344CB8AC3E}">
        <p14:creationId xmlns:p14="http://schemas.microsoft.com/office/powerpoint/2010/main" val="1306393362"/>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xmlns:p14="http://schemas.microsoft.com/office/powerpoint/2010/main">
        <p:cut/>
      </p:transition>
    </mc:Fallback>
  </mc:AlternateContent>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304800" y="1354973"/>
            <a:ext cx="8652933" cy="4670475"/>
          </a:xfrm>
        </p:spPr>
        <p:txBody>
          <a:bodyPr>
            <a:noAutofit/>
          </a:bodyPr>
          <a:lstStyle/>
          <a:p>
            <a:pPr algn="l"/>
            <a:r>
              <a:rPr lang="pt-BR" sz="4000" b="1" dirty="0">
                <a:solidFill>
                  <a:srgbClr val="000000"/>
                </a:solidFill>
              </a:rPr>
              <a:t>Não vem absolutamente ao caso o reportar-vos às palavras de Jesus-Cristo quando disse que — a luz não se fez para ser colocada debaixo do alqueire. Não vem ao caso e não tem aplicação, porque não possuis luz própria!</a:t>
            </a:r>
          </a:p>
          <a:p>
            <a:pPr algn="r"/>
            <a:r>
              <a:rPr lang="pt-BR" sz="4000" dirty="0">
                <a:solidFill>
                  <a:srgbClr val="000000"/>
                </a:solidFill>
              </a:rPr>
              <a:t> </a:t>
            </a:r>
            <a:r>
              <a:rPr lang="pt-BR" sz="2000" dirty="0">
                <a:solidFill>
                  <a:srgbClr val="000000"/>
                </a:solidFill>
              </a:rPr>
              <a:t>KARDEC, Allan. Exortação ao estudo, à caridade e à unificação. </a:t>
            </a:r>
          </a:p>
          <a:p>
            <a:pPr algn="l"/>
            <a:endParaRPr lang="pt-BR" dirty="0">
              <a:solidFill>
                <a:srgbClr val="000000"/>
              </a:solidFill>
            </a:endParaRPr>
          </a:p>
        </p:txBody>
      </p:sp>
      <p:pic>
        <p:nvPicPr>
          <p:cNvPr id="4" name="Picture 3"/>
          <p:cNvPicPr>
            <a:picLocks noChangeAspect="1"/>
          </p:cNvPicPr>
          <p:nvPr/>
        </p:nvPicPr>
        <p:blipFill>
          <a:blip r:embed="rId2">
            <a:alphaModFix amt="8000"/>
          </a:blip>
          <a:stretch>
            <a:fillRect/>
          </a:stretch>
        </p:blipFill>
        <p:spPr>
          <a:xfrm>
            <a:off x="1797048" y="46668"/>
            <a:ext cx="5553282" cy="6784306"/>
          </a:xfrm>
          <a:prstGeom prst="rect">
            <a:avLst/>
          </a:prstGeom>
        </p:spPr>
      </p:pic>
    </p:spTree>
    <p:extLst>
      <p:ext uri="{BB962C8B-B14F-4D97-AF65-F5344CB8AC3E}">
        <p14:creationId xmlns:p14="http://schemas.microsoft.com/office/powerpoint/2010/main" val="1985788409"/>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265923" y="1996454"/>
            <a:ext cx="8652933" cy="1981639"/>
          </a:xfrm>
        </p:spPr>
        <p:txBody>
          <a:bodyPr>
            <a:noAutofit/>
          </a:bodyPr>
          <a:lstStyle/>
          <a:p>
            <a:r>
              <a:rPr lang="pt-BR" sz="54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Sobre o caminho para fazer brilhar a luz própria</a:t>
            </a:r>
            <a:endParaRPr lang="pt-BR" sz="5400" b="1" i="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a:p>
            <a:endParaRPr lang="pt-BR" sz="54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p:txBody>
      </p:sp>
    </p:spTree>
    <p:extLst>
      <p:ext uri="{BB962C8B-B14F-4D97-AF65-F5344CB8AC3E}">
        <p14:creationId xmlns:p14="http://schemas.microsoft.com/office/powerpoint/2010/main" val="3774937596"/>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xmlns:p14="http://schemas.microsoft.com/office/powerpoint/2010/main">
        <p:cut/>
      </p:transition>
    </mc:Fallback>
  </mc:AlternateContent>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304800" y="1192854"/>
            <a:ext cx="8652933" cy="5183854"/>
          </a:xfrm>
        </p:spPr>
        <p:txBody>
          <a:bodyPr>
            <a:noAutofit/>
          </a:bodyPr>
          <a:lstStyle/>
          <a:p>
            <a:pPr algn="l"/>
            <a:r>
              <a:rPr lang="pt-BR" sz="4000" b="1" dirty="0">
                <a:solidFill>
                  <a:srgbClr val="000000"/>
                </a:solidFill>
              </a:rPr>
              <a:t>Fazei a luz pelo vosso esforço; iluminai todo o vosso ser com a doce claridade das virtudes; disciplinai-vos pelos bons costumes no Templo de Ismael, templo onde se adora a Deus, se venera o Cristo e se cultiva a Caridade. Então, sim; distribuí a luz, ela vos pertence!</a:t>
            </a:r>
          </a:p>
          <a:p>
            <a:pPr algn="r"/>
            <a:r>
              <a:rPr lang="pt-BR" sz="4000" dirty="0">
                <a:solidFill>
                  <a:srgbClr val="000000"/>
                </a:solidFill>
              </a:rPr>
              <a:t> </a:t>
            </a:r>
            <a:r>
              <a:rPr lang="pt-BR" sz="2000" dirty="0">
                <a:solidFill>
                  <a:srgbClr val="000000"/>
                </a:solidFill>
              </a:rPr>
              <a:t>KARDEC, Allan. Exortação ao estudo, à caridade e à unificação. </a:t>
            </a:r>
          </a:p>
          <a:p>
            <a:pPr algn="l"/>
            <a:endParaRPr lang="pt-BR" dirty="0">
              <a:solidFill>
                <a:srgbClr val="000000"/>
              </a:solidFill>
            </a:endParaRPr>
          </a:p>
        </p:txBody>
      </p:sp>
      <p:pic>
        <p:nvPicPr>
          <p:cNvPr id="4" name="Picture 3"/>
          <p:cNvPicPr>
            <a:picLocks noChangeAspect="1"/>
          </p:cNvPicPr>
          <p:nvPr/>
        </p:nvPicPr>
        <p:blipFill>
          <a:blip r:embed="rId2">
            <a:alphaModFix amt="8000"/>
          </a:blip>
          <a:stretch>
            <a:fillRect/>
          </a:stretch>
        </p:blipFill>
        <p:spPr>
          <a:xfrm>
            <a:off x="1797048" y="46668"/>
            <a:ext cx="5553282" cy="6784306"/>
          </a:xfrm>
          <a:prstGeom prst="rect">
            <a:avLst/>
          </a:prstGeom>
        </p:spPr>
      </p:pic>
    </p:spTree>
    <p:extLst>
      <p:ext uri="{BB962C8B-B14F-4D97-AF65-F5344CB8AC3E}">
        <p14:creationId xmlns:p14="http://schemas.microsoft.com/office/powerpoint/2010/main" val="1075450074"/>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304800" y="1611663"/>
            <a:ext cx="8652933" cy="3630207"/>
          </a:xfrm>
        </p:spPr>
        <p:txBody>
          <a:bodyPr>
            <a:noAutofit/>
          </a:bodyPr>
          <a:lstStyle/>
          <a:p>
            <a:pPr algn="l"/>
            <a:r>
              <a:rPr lang="pt-BR" sz="4000" b="1" dirty="0">
                <a:solidFill>
                  <a:srgbClr val="000000"/>
                </a:solidFill>
              </a:rPr>
              <a:t>E vos pertence, porque é um produto sagrado do vosso próprio esforço, uma brilhante conquista do vosso Espírito — empenhado nas lutas sublimes da Verdade.</a:t>
            </a:r>
          </a:p>
          <a:p>
            <a:pPr algn="r"/>
            <a:r>
              <a:rPr lang="pt-BR" sz="2000" dirty="0">
                <a:solidFill>
                  <a:srgbClr val="000000"/>
                </a:solidFill>
              </a:rPr>
              <a:t>KARDEC, Allan. Exortação ao estudo, à caridade e à unificação. </a:t>
            </a:r>
          </a:p>
          <a:p>
            <a:pPr algn="l"/>
            <a:endParaRPr lang="pt-BR" dirty="0">
              <a:solidFill>
                <a:srgbClr val="000000"/>
              </a:solidFill>
            </a:endParaRPr>
          </a:p>
        </p:txBody>
      </p:sp>
      <p:pic>
        <p:nvPicPr>
          <p:cNvPr id="4" name="Picture 3"/>
          <p:cNvPicPr>
            <a:picLocks noChangeAspect="1"/>
          </p:cNvPicPr>
          <p:nvPr/>
        </p:nvPicPr>
        <p:blipFill>
          <a:blip r:embed="rId2">
            <a:alphaModFix amt="8000"/>
          </a:blip>
          <a:stretch>
            <a:fillRect/>
          </a:stretch>
        </p:blipFill>
        <p:spPr>
          <a:xfrm>
            <a:off x="1797048" y="46668"/>
            <a:ext cx="5553282" cy="6784306"/>
          </a:xfrm>
          <a:prstGeom prst="rect">
            <a:avLst/>
          </a:prstGeom>
        </p:spPr>
      </p:pic>
    </p:spTree>
    <p:extLst>
      <p:ext uri="{BB962C8B-B14F-4D97-AF65-F5344CB8AC3E}">
        <p14:creationId xmlns:p14="http://schemas.microsoft.com/office/powerpoint/2010/main" val="915723817"/>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23144" y="79007"/>
            <a:ext cx="8980320" cy="6637865"/>
          </a:xfrm>
        </p:spPr>
        <p:txBody>
          <a:bodyPr>
            <a:noAutofit/>
          </a:bodyPr>
          <a:lstStyle/>
          <a:p>
            <a:pPr algn="l"/>
            <a:r>
              <a:rPr lang="pt-BR" sz="4000" b="1" dirty="0">
                <a:solidFill>
                  <a:srgbClr val="000000"/>
                </a:solidFill>
              </a:rPr>
              <a:t>Fora desses termos, podeis produzir trabalhos que causem embriaguez à vista, mas nunca que falem sinceramente ao coração. Podeis produzir emoções fortes, por isso que muitos são os que gostosamente se entregam ao culto do maravilhoso; nunca, porém, deixarão as impressões suaves da Verdade vibrando as cordas do amor divino no grande coração humano.</a:t>
            </a:r>
          </a:p>
          <a:p>
            <a:pPr algn="r">
              <a:spcBef>
                <a:spcPts val="0"/>
              </a:spcBef>
            </a:pPr>
            <a:r>
              <a:rPr lang="pt-BR" sz="3600" dirty="0">
                <a:solidFill>
                  <a:srgbClr val="000000"/>
                </a:solidFill>
              </a:rPr>
              <a:t> </a:t>
            </a:r>
            <a:r>
              <a:rPr lang="pt-BR" sz="2000" dirty="0">
                <a:solidFill>
                  <a:srgbClr val="000000"/>
                </a:solidFill>
              </a:rPr>
              <a:t>KARDEC, Allan. Exortação ao estudo, à caridade e à unificação. </a:t>
            </a:r>
          </a:p>
          <a:p>
            <a:pPr algn="l"/>
            <a:endParaRPr lang="pt-BR" dirty="0">
              <a:solidFill>
                <a:srgbClr val="000000"/>
              </a:solidFill>
            </a:endParaRPr>
          </a:p>
        </p:txBody>
      </p:sp>
      <p:pic>
        <p:nvPicPr>
          <p:cNvPr id="4" name="Picture 3"/>
          <p:cNvPicPr>
            <a:picLocks noChangeAspect="1"/>
          </p:cNvPicPr>
          <p:nvPr/>
        </p:nvPicPr>
        <p:blipFill>
          <a:blip r:embed="rId2">
            <a:alphaModFix amt="8000"/>
          </a:blip>
          <a:stretch>
            <a:fillRect/>
          </a:stretch>
        </p:blipFill>
        <p:spPr>
          <a:xfrm>
            <a:off x="1797048" y="46668"/>
            <a:ext cx="5553282" cy="6784306"/>
          </a:xfrm>
          <a:prstGeom prst="rect">
            <a:avLst/>
          </a:prstGeom>
        </p:spPr>
      </p:pic>
    </p:spTree>
    <p:extLst>
      <p:ext uri="{BB962C8B-B14F-4D97-AF65-F5344CB8AC3E}">
        <p14:creationId xmlns:p14="http://schemas.microsoft.com/office/powerpoint/2010/main" val="1363428070"/>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304800" y="436296"/>
            <a:ext cx="8652933" cy="6129552"/>
          </a:xfrm>
        </p:spPr>
        <p:txBody>
          <a:bodyPr>
            <a:noAutofit/>
          </a:bodyPr>
          <a:lstStyle/>
          <a:p>
            <a:pPr algn="l"/>
            <a:r>
              <a:rPr lang="pt-BR" sz="4000" b="1" dirty="0">
                <a:solidFill>
                  <a:srgbClr val="000000"/>
                </a:solidFill>
              </a:rPr>
              <a:t>Fora dessa convenção ortodoxa, é possível que as plantas cresçam nos vossos grupos, mas é bem possível que também seus frutos sejam bastante amargos, bastante venenosos, determinando, ao contrário do que devia acontecer, a morte moral do vosso Espírito — a destruição, pela base, do vosso Templo de trabalho!</a:t>
            </a:r>
          </a:p>
          <a:p>
            <a:pPr algn="r"/>
            <a:r>
              <a:rPr lang="pt-BR" sz="2000" dirty="0">
                <a:solidFill>
                  <a:srgbClr val="000000"/>
                </a:solidFill>
              </a:rPr>
              <a:t>KARDEC, Allan. Exortação ao estudo, à caridade e à unificação. </a:t>
            </a:r>
          </a:p>
          <a:p>
            <a:pPr algn="l"/>
            <a:endParaRPr lang="pt-BR" dirty="0">
              <a:solidFill>
                <a:srgbClr val="000000"/>
              </a:solidFill>
            </a:endParaRPr>
          </a:p>
        </p:txBody>
      </p:sp>
      <p:pic>
        <p:nvPicPr>
          <p:cNvPr id="4" name="Picture 3"/>
          <p:cNvPicPr>
            <a:picLocks noChangeAspect="1"/>
          </p:cNvPicPr>
          <p:nvPr/>
        </p:nvPicPr>
        <p:blipFill>
          <a:blip r:embed="rId2">
            <a:alphaModFix amt="8000"/>
          </a:blip>
          <a:stretch>
            <a:fillRect/>
          </a:stretch>
        </p:blipFill>
        <p:spPr>
          <a:xfrm>
            <a:off x="1797048" y="46668"/>
            <a:ext cx="5553282" cy="6784306"/>
          </a:xfrm>
          <a:prstGeom prst="rect">
            <a:avLst/>
          </a:prstGeom>
        </p:spPr>
      </p:pic>
    </p:spTree>
    <p:extLst>
      <p:ext uri="{BB962C8B-B14F-4D97-AF65-F5344CB8AC3E}">
        <p14:creationId xmlns:p14="http://schemas.microsoft.com/office/powerpoint/2010/main" val="1298072524"/>
      </p:ext>
    </p:extLst>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304800" y="1408858"/>
            <a:ext cx="8652933" cy="3605871"/>
          </a:xfrm>
        </p:spPr>
        <p:txBody>
          <a:bodyPr>
            <a:noAutofit/>
          </a:bodyPr>
          <a:lstStyle/>
          <a:p>
            <a:r>
              <a:rPr lang="pt-BR" sz="54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Sobre a importância do Evangelho em nossos espíritos, sobretudo, nesse período de transformação</a:t>
            </a:r>
            <a:endParaRPr lang="pt-BR" sz="5400" b="1" i="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a:p>
            <a:endParaRPr lang="pt-BR" sz="54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p:txBody>
      </p:sp>
    </p:spTree>
    <p:extLst>
      <p:ext uri="{BB962C8B-B14F-4D97-AF65-F5344CB8AC3E}">
        <p14:creationId xmlns:p14="http://schemas.microsoft.com/office/powerpoint/2010/main" val="3794700370"/>
      </p:ext>
    </p:extLst>
  </p:cSld>
  <p:clrMapOvr>
    <a:masterClrMapping/>
  </p:clrMapOvr>
  <p:transition spd="slow">
    <p:wipe/>
  </p:transition>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210216" y="1663990"/>
            <a:ext cx="8839200" cy="4296672"/>
          </a:xfrm>
        </p:spPr>
        <p:txBody>
          <a:bodyPr>
            <a:noAutofit/>
          </a:bodyPr>
          <a:lstStyle/>
          <a:p>
            <a:pPr algn="l"/>
            <a:r>
              <a:rPr lang="pt-BR" sz="4000" b="1" dirty="0">
                <a:solidFill>
                  <a:srgbClr val="000000"/>
                </a:solidFill>
              </a:rPr>
              <a:t>Se o Evangelho não se tornar realmente em vossos espíritos um broquel, quem vos poderá socorrer, uma vez que a Revelação tende a absorver todas as consciências, emancipando o vosso século? </a:t>
            </a:r>
          </a:p>
          <a:p>
            <a:pPr algn="l"/>
            <a:r>
              <a:rPr lang="pt-BR" sz="2000" dirty="0">
                <a:solidFill>
                  <a:srgbClr val="000000"/>
                </a:solidFill>
              </a:rPr>
              <a:t>KARDEC, Allan. Exortação ao estudo, à caridade e à unificação. </a:t>
            </a:r>
          </a:p>
          <a:p>
            <a:pPr algn="l"/>
            <a:endParaRPr lang="pt-BR" dirty="0">
              <a:solidFill>
                <a:srgbClr val="000000"/>
              </a:solidFill>
            </a:endParaRPr>
          </a:p>
        </p:txBody>
      </p:sp>
      <p:pic>
        <p:nvPicPr>
          <p:cNvPr id="4" name="Picture 3"/>
          <p:cNvPicPr>
            <a:picLocks noChangeAspect="1"/>
          </p:cNvPicPr>
          <p:nvPr/>
        </p:nvPicPr>
        <p:blipFill>
          <a:blip r:embed="rId2">
            <a:alphaModFix amt="8000"/>
          </a:blip>
          <a:stretch>
            <a:fillRect/>
          </a:stretch>
        </p:blipFill>
        <p:spPr>
          <a:xfrm>
            <a:off x="1797048" y="46668"/>
            <a:ext cx="5553282" cy="6784306"/>
          </a:xfrm>
          <a:prstGeom prst="rect">
            <a:avLst/>
          </a:prstGeom>
        </p:spPr>
      </p:pic>
    </p:spTree>
    <p:extLst>
      <p:ext uri="{BB962C8B-B14F-4D97-AF65-F5344CB8AC3E}">
        <p14:creationId xmlns:p14="http://schemas.microsoft.com/office/powerpoint/2010/main" val="1939246017"/>
      </p:ext>
    </p:extLst>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210216" y="355235"/>
            <a:ext cx="8839200" cy="6637865"/>
          </a:xfrm>
        </p:spPr>
        <p:txBody>
          <a:bodyPr>
            <a:noAutofit/>
          </a:bodyPr>
          <a:lstStyle/>
          <a:p>
            <a:pPr algn="l"/>
            <a:r>
              <a:rPr lang="pt-BR" sz="3600" b="1" dirty="0">
                <a:solidFill>
                  <a:srgbClr val="000000"/>
                </a:solidFill>
              </a:rPr>
              <a:t>Se o Evangelho nas vossas mãos apenas tem a serventia dos livros profanos, que deleitam a alma e encantam o pensamento, quem vos poderá socorrer no momento dessa revolução planetária que já se faz sentir, que dará o domínio da Terra aos bons, preparados para o seu desenvolvimento, que ocasionará a transmigração dos obcecados e endurecidos para o mundo que lhes for próprio?</a:t>
            </a:r>
            <a:endParaRPr lang="pt-BR" b="1" dirty="0">
              <a:solidFill>
                <a:srgbClr val="000000"/>
              </a:solidFill>
            </a:endParaRPr>
          </a:p>
          <a:p>
            <a:pPr algn="r"/>
            <a:r>
              <a:rPr lang="pt-BR" sz="2000" dirty="0">
                <a:solidFill>
                  <a:srgbClr val="000000"/>
                </a:solidFill>
              </a:rPr>
              <a:t>KARDEC, Allan. Exortação ao estudo, à caridade e à unificação. </a:t>
            </a:r>
          </a:p>
          <a:p>
            <a:pPr algn="l"/>
            <a:endParaRPr lang="pt-BR" dirty="0">
              <a:solidFill>
                <a:srgbClr val="000000"/>
              </a:solidFill>
            </a:endParaRPr>
          </a:p>
        </p:txBody>
      </p:sp>
      <p:pic>
        <p:nvPicPr>
          <p:cNvPr id="4" name="Picture 3"/>
          <p:cNvPicPr>
            <a:picLocks noChangeAspect="1"/>
          </p:cNvPicPr>
          <p:nvPr/>
        </p:nvPicPr>
        <p:blipFill>
          <a:blip r:embed="rId2">
            <a:alphaModFix amt="8000"/>
          </a:blip>
          <a:stretch>
            <a:fillRect/>
          </a:stretch>
        </p:blipFill>
        <p:spPr>
          <a:xfrm>
            <a:off x="1797048" y="46668"/>
            <a:ext cx="5553282" cy="6784306"/>
          </a:xfrm>
          <a:prstGeom prst="rect">
            <a:avLst/>
          </a:prstGeom>
        </p:spPr>
      </p:pic>
    </p:spTree>
    <p:extLst>
      <p:ext uri="{BB962C8B-B14F-4D97-AF65-F5344CB8AC3E}">
        <p14:creationId xmlns:p14="http://schemas.microsoft.com/office/powerpoint/2010/main" val="4098246710"/>
      </p:ext>
    </p:extLst>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304800" y="949675"/>
            <a:ext cx="8652933" cy="5291934"/>
          </a:xfrm>
        </p:spPr>
        <p:txBody>
          <a:bodyPr>
            <a:noAutofit/>
          </a:bodyPr>
          <a:lstStyle/>
          <a:p>
            <a:pPr algn="l"/>
            <a:r>
              <a:rPr lang="pt-BR" sz="4000" b="1" dirty="0">
                <a:solidFill>
                  <a:srgbClr val="000000"/>
                </a:solidFill>
              </a:rPr>
              <a:t>Que será de vós — quem vos poderá socorrer — se, à lâmpada do vosso Espírito, faltar o elemento de luz com que possais ver a chegada inesperada do Cristo, testemunhando o valor dos bons e a fraqueza moral dos maus e dos ingratos?</a:t>
            </a:r>
          </a:p>
          <a:p>
            <a:pPr algn="r"/>
            <a:r>
              <a:rPr lang="pt-BR" sz="4000" dirty="0">
                <a:solidFill>
                  <a:srgbClr val="000000"/>
                </a:solidFill>
              </a:rPr>
              <a:t> </a:t>
            </a:r>
            <a:r>
              <a:rPr lang="pt-BR" sz="2000" dirty="0">
                <a:solidFill>
                  <a:srgbClr val="000000"/>
                </a:solidFill>
              </a:rPr>
              <a:t>KARDEC, Allan. Exortação ao estudo, à caridade e à unificação. </a:t>
            </a:r>
          </a:p>
          <a:p>
            <a:pPr algn="l"/>
            <a:endParaRPr lang="pt-BR" dirty="0">
              <a:solidFill>
                <a:srgbClr val="000000"/>
              </a:solidFill>
            </a:endParaRPr>
          </a:p>
        </p:txBody>
      </p:sp>
      <p:pic>
        <p:nvPicPr>
          <p:cNvPr id="4" name="Picture 3"/>
          <p:cNvPicPr>
            <a:picLocks noChangeAspect="1"/>
          </p:cNvPicPr>
          <p:nvPr/>
        </p:nvPicPr>
        <p:blipFill>
          <a:blip r:embed="rId2">
            <a:alphaModFix amt="8000"/>
          </a:blip>
          <a:stretch>
            <a:fillRect/>
          </a:stretch>
        </p:blipFill>
        <p:spPr>
          <a:xfrm>
            <a:off x="1797048" y="46668"/>
            <a:ext cx="5553282" cy="6784306"/>
          </a:xfrm>
          <a:prstGeom prst="rect">
            <a:avLst/>
          </a:prstGeom>
        </p:spPr>
      </p:pic>
    </p:spTree>
    <p:extLst>
      <p:ext uri="{BB962C8B-B14F-4D97-AF65-F5344CB8AC3E}">
        <p14:creationId xmlns:p14="http://schemas.microsoft.com/office/powerpoint/2010/main" val="1489626292"/>
      </p:ext>
    </p:extLst>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304800" y="1530603"/>
            <a:ext cx="8652933" cy="4616435"/>
          </a:xfrm>
        </p:spPr>
        <p:txBody>
          <a:bodyPr>
            <a:noAutofit/>
          </a:bodyPr>
          <a:lstStyle/>
          <a:p>
            <a:pPr algn="l"/>
            <a:r>
              <a:rPr lang="pt-BR" sz="4000" b="1" dirty="0">
                <a:solidFill>
                  <a:srgbClr val="000000"/>
                </a:solidFill>
              </a:rPr>
              <a:t>Se fostes chamados às bodas do filho do vosso Rei, por que não tomam os vossos Espíritos as roupagens dignas do banquete, trocando conosco o brinde do amor e da caridade pelo consórcio do Cristo com o seu povo?</a:t>
            </a:r>
          </a:p>
          <a:p>
            <a:pPr algn="r"/>
            <a:r>
              <a:rPr lang="pt-BR" sz="4000" dirty="0">
                <a:solidFill>
                  <a:srgbClr val="000000"/>
                </a:solidFill>
              </a:rPr>
              <a:t> </a:t>
            </a:r>
            <a:r>
              <a:rPr lang="pt-BR" sz="2000" dirty="0">
                <a:solidFill>
                  <a:srgbClr val="000000"/>
                </a:solidFill>
              </a:rPr>
              <a:t>KARDEC, Allan. Exortação ao estudo, à caridade e à unificação. </a:t>
            </a:r>
          </a:p>
          <a:p>
            <a:pPr algn="l"/>
            <a:endParaRPr lang="pt-BR" dirty="0">
              <a:solidFill>
                <a:srgbClr val="000000"/>
              </a:solidFill>
            </a:endParaRPr>
          </a:p>
        </p:txBody>
      </p:sp>
      <p:pic>
        <p:nvPicPr>
          <p:cNvPr id="4" name="Picture 3"/>
          <p:cNvPicPr>
            <a:picLocks noChangeAspect="1"/>
          </p:cNvPicPr>
          <p:nvPr/>
        </p:nvPicPr>
        <p:blipFill>
          <a:blip r:embed="rId2">
            <a:alphaModFix amt="8000"/>
          </a:blip>
          <a:stretch>
            <a:fillRect/>
          </a:stretch>
        </p:blipFill>
        <p:spPr>
          <a:xfrm>
            <a:off x="1797048" y="46668"/>
            <a:ext cx="5553282" cy="6784306"/>
          </a:xfrm>
          <a:prstGeom prst="rect">
            <a:avLst/>
          </a:prstGeom>
        </p:spPr>
      </p:pic>
    </p:spTree>
    <p:extLst>
      <p:ext uri="{BB962C8B-B14F-4D97-AF65-F5344CB8AC3E}">
        <p14:creationId xmlns:p14="http://schemas.microsoft.com/office/powerpoint/2010/main" val="458950371"/>
      </p:ext>
    </p:extLst>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304800" y="1503583"/>
            <a:ext cx="8652933" cy="3670737"/>
          </a:xfrm>
        </p:spPr>
        <p:txBody>
          <a:bodyPr>
            <a:noAutofit/>
          </a:bodyPr>
          <a:lstStyle/>
          <a:p>
            <a:pPr algn="l"/>
            <a:r>
              <a:rPr lang="pt-BR" sz="4000" b="1" dirty="0">
                <a:solidFill>
                  <a:srgbClr val="000000"/>
                </a:solidFill>
              </a:rPr>
              <a:t>Se tudo está preparado, se só faltam os convivas, por que cedeis o vosso lugar aos coxos e estropiados que, últimos, virão a ser os primeiros na mesa farta da caridade divina?</a:t>
            </a:r>
          </a:p>
          <a:p>
            <a:pPr algn="r"/>
            <a:r>
              <a:rPr lang="pt-BR" sz="2000" dirty="0">
                <a:solidFill>
                  <a:srgbClr val="000000"/>
                </a:solidFill>
              </a:rPr>
              <a:t>KARDEC, Allan. Exortação ao estudo, à caridade e à unificação. </a:t>
            </a:r>
          </a:p>
          <a:p>
            <a:pPr algn="l"/>
            <a:endParaRPr lang="pt-BR" dirty="0">
              <a:solidFill>
                <a:srgbClr val="000000"/>
              </a:solidFill>
            </a:endParaRPr>
          </a:p>
        </p:txBody>
      </p:sp>
      <p:pic>
        <p:nvPicPr>
          <p:cNvPr id="4" name="Picture 3"/>
          <p:cNvPicPr>
            <a:picLocks noChangeAspect="1"/>
          </p:cNvPicPr>
          <p:nvPr/>
        </p:nvPicPr>
        <p:blipFill>
          <a:blip r:embed="rId2">
            <a:alphaModFix amt="8000"/>
          </a:blip>
          <a:stretch>
            <a:fillRect/>
          </a:stretch>
        </p:blipFill>
        <p:spPr>
          <a:xfrm>
            <a:off x="1797048" y="46668"/>
            <a:ext cx="5553282" cy="6784306"/>
          </a:xfrm>
          <a:prstGeom prst="rect">
            <a:avLst/>
          </a:prstGeom>
        </p:spPr>
      </p:pic>
    </p:spTree>
    <p:extLst>
      <p:ext uri="{BB962C8B-B14F-4D97-AF65-F5344CB8AC3E}">
        <p14:creationId xmlns:p14="http://schemas.microsoft.com/office/powerpoint/2010/main" val="1198858631"/>
      </p:ext>
    </p:extLst>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304800" y="625434"/>
            <a:ext cx="8652933" cy="5913393"/>
          </a:xfrm>
        </p:spPr>
        <p:txBody>
          <a:bodyPr>
            <a:noAutofit/>
          </a:bodyPr>
          <a:lstStyle/>
          <a:p>
            <a:pPr algn="l"/>
            <a:r>
              <a:rPr lang="pt-BR" sz="4000" b="1" dirty="0">
                <a:solidFill>
                  <a:srgbClr val="000000"/>
                </a:solidFill>
              </a:rPr>
              <a:t>Esses pontos do Evangelho de Jesus-Cristo, apesar da Revelação, ainda não provocaram a vossa meditação?</a:t>
            </a:r>
          </a:p>
          <a:p>
            <a:pPr algn="l"/>
            <a:r>
              <a:rPr lang="pt-BR" sz="4000" b="1" dirty="0">
                <a:solidFill>
                  <a:srgbClr val="000000"/>
                </a:solidFill>
              </a:rPr>
              <a:t>Esse eco que reboa por toda a atmosfera do vosso planeta, dizendo — </a:t>
            </a:r>
            <a:r>
              <a:rPr lang="pt-BR" sz="4000" b="1" i="1" dirty="0">
                <a:solidFill>
                  <a:srgbClr val="000000"/>
                </a:solidFill>
              </a:rPr>
              <a:t>Os tempos são chegados!  </a:t>
            </a:r>
            <a:r>
              <a:rPr lang="pt-BR" sz="4000" b="1" dirty="0">
                <a:solidFill>
                  <a:srgbClr val="000000"/>
                </a:solidFill>
              </a:rPr>
              <a:t>— será um gracejo dos enviados de Deus, com o fim de apavorar os vossos espíritos?</a:t>
            </a:r>
          </a:p>
          <a:p>
            <a:pPr algn="r"/>
            <a:r>
              <a:rPr lang="pt-BR" sz="4000" dirty="0">
                <a:solidFill>
                  <a:srgbClr val="000000"/>
                </a:solidFill>
              </a:rPr>
              <a:t> </a:t>
            </a:r>
            <a:r>
              <a:rPr lang="pt-BR" sz="2000" dirty="0">
                <a:solidFill>
                  <a:srgbClr val="000000"/>
                </a:solidFill>
              </a:rPr>
              <a:t>KARDEC, Allan. Exortação ao estudo, à caridade e à unificação. </a:t>
            </a:r>
          </a:p>
          <a:p>
            <a:pPr algn="l"/>
            <a:endParaRPr lang="pt-BR" dirty="0">
              <a:solidFill>
                <a:srgbClr val="000000"/>
              </a:solidFill>
            </a:endParaRPr>
          </a:p>
        </p:txBody>
      </p:sp>
      <p:pic>
        <p:nvPicPr>
          <p:cNvPr id="4" name="Picture 3"/>
          <p:cNvPicPr>
            <a:picLocks noChangeAspect="1"/>
          </p:cNvPicPr>
          <p:nvPr/>
        </p:nvPicPr>
        <p:blipFill>
          <a:blip r:embed="rId2">
            <a:alphaModFix amt="8000"/>
          </a:blip>
          <a:stretch>
            <a:fillRect/>
          </a:stretch>
        </p:blipFill>
        <p:spPr>
          <a:xfrm>
            <a:off x="1797048" y="46668"/>
            <a:ext cx="5553282" cy="6784306"/>
          </a:xfrm>
          <a:prstGeom prst="rect">
            <a:avLst/>
          </a:prstGeom>
        </p:spPr>
      </p:pic>
    </p:spTree>
    <p:extLst>
      <p:ext uri="{BB962C8B-B14F-4D97-AF65-F5344CB8AC3E}">
        <p14:creationId xmlns:p14="http://schemas.microsoft.com/office/powerpoint/2010/main" val="3132800809"/>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304800" y="2287592"/>
            <a:ext cx="8652933" cy="1923745"/>
          </a:xfrm>
        </p:spPr>
        <p:txBody>
          <a:bodyPr>
            <a:noAutofit/>
          </a:bodyPr>
          <a:lstStyle/>
          <a:p>
            <a:r>
              <a:rPr lang="pt-BR" sz="54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Sobre a preparação para os tempos que chegam</a:t>
            </a:r>
            <a:endParaRPr lang="pt-BR" sz="5400" b="1" i="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a:p>
            <a:endParaRPr lang="pt-BR" sz="54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p:txBody>
      </p:sp>
    </p:spTree>
    <p:extLst>
      <p:ext uri="{BB962C8B-B14F-4D97-AF65-F5344CB8AC3E}">
        <p14:creationId xmlns:p14="http://schemas.microsoft.com/office/powerpoint/2010/main" val="2754565060"/>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xmlns:p14="http://schemas.microsoft.com/office/powerpoint/2010/main" spd="slow">
        <p:fade/>
      </p:transition>
    </mc:Fallback>
  </mc:AlternateContent>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304800" y="1192853"/>
            <a:ext cx="8652933" cy="4940675"/>
          </a:xfrm>
        </p:spPr>
        <p:txBody>
          <a:bodyPr>
            <a:noAutofit/>
          </a:bodyPr>
          <a:lstStyle/>
          <a:p>
            <a:pPr algn="l"/>
            <a:r>
              <a:rPr lang="pt-BR" sz="4000" b="1" dirty="0">
                <a:solidFill>
                  <a:srgbClr val="000000"/>
                </a:solidFill>
              </a:rPr>
              <a:t>Será possível nos preparemos para os tempos que chegam, vivendo cheios de dissensões e de lutas, como se não constituíssemos uma única família, tendo para regência dos nossos atos e dos nossos sentimentos uma única Doutrina?</a:t>
            </a:r>
          </a:p>
          <a:p>
            <a:pPr algn="r"/>
            <a:r>
              <a:rPr lang="pt-BR" sz="2000" dirty="0">
                <a:solidFill>
                  <a:srgbClr val="000000"/>
                </a:solidFill>
              </a:rPr>
              <a:t>KARDEC, Allan. Exortação ao estudo, à caridade e à unificação. </a:t>
            </a:r>
          </a:p>
          <a:p>
            <a:pPr algn="l"/>
            <a:endParaRPr lang="pt-BR" dirty="0">
              <a:solidFill>
                <a:srgbClr val="000000"/>
              </a:solidFill>
            </a:endParaRPr>
          </a:p>
        </p:txBody>
      </p:sp>
      <p:pic>
        <p:nvPicPr>
          <p:cNvPr id="4" name="Picture 3"/>
          <p:cNvPicPr>
            <a:picLocks noChangeAspect="1"/>
          </p:cNvPicPr>
          <p:nvPr/>
        </p:nvPicPr>
        <p:blipFill>
          <a:blip r:embed="rId2">
            <a:alphaModFix amt="8000"/>
          </a:blip>
          <a:stretch>
            <a:fillRect/>
          </a:stretch>
        </p:blipFill>
        <p:spPr>
          <a:xfrm>
            <a:off x="1797048" y="46668"/>
            <a:ext cx="5553282" cy="6784306"/>
          </a:xfrm>
          <a:prstGeom prst="rect">
            <a:avLst/>
          </a:prstGeom>
        </p:spPr>
      </p:pic>
    </p:spTree>
    <p:extLst>
      <p:ext uri="{BB962C8B-B14F-4D97-AF65-F5344CB8AC3E}">
        <p14:creationId xmlns:p14="http://schemas.microsoft.com/office/powerpoint/2010/main" val="1788943229"/>
      </p:ext>
    </p:extLst>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304800" y="220135"/>
            <a:ext cx="8652933" cy="6637865"/>
          </a:xfrm>
        </p:spPr>
        <p:txBody>
          <a:bodyPr>
            <a:noAutofit/>
          </a:bodyPr>
          <a:lstStyle/>
          <a:p>
            <a:pPr algn="l"/>
            <a:r>
              <a:rPr lang="pt-BR" sz="4000" b="1" dirty="0">
                <a:solidFill>
                  <a:srgbClr val="000000"/>
                </a:solidFill>
              </a:rPr>
              <a:t>Será possível nos preparemos para os tempos que chegam, dando a todo momento e a todos os instantes a nota do escândalo, apresentando-nos aos homens sob o aspecto de homens cheios de ambições, que não trepidam em lançar mão até das coisas divinas para o gozo da carne e satisfação das paixões do mundo?</a:t>
            </a:r>
            <a:endParaRPr lang="pt-BR" sz="2000" b="1" dirty="0">
              <a:solidFill>
                <a:srgbClr val="000000"/>
              </a:solidFill>
            </a:endParaRPr>
          </a:p>
          <a:p>
            <a:pPr algn="r"/>
            <a:r>
              <a:rPr lang="pt-BR" sz="2000" dirty="0">
                <a:solidFill>
                  <a:srgbClr val="000000"/>
                </a:solidFill>
              </a:rPr>
              <a:t>KARDEC, Allan. Exortação ao estudo, à caridade e à unificação. </a:t>
            </a:r>
          </a:p>
          <a:p>
            <a:pPr algn="l"/>
            <a:endParaRPr lang="pt-BR" dirty="0">
              <a:solidFill>
                <a:srgbClr val="000000"/>
              </a:solidFill>
            </a:endParaRPr>
          </a:p>
        </p:txBody>
      </p:sp>
      <p:pic>
        <p:nvPicPr>
          <p:cNvPr id="4" name="Picture 3"/>
          <p:cNvPicPr>
            <a:picLocks noChangeAspect="1"/>
          </p:cNvPicPr>
          <p:nvPr/>
        </p:nvPicPr>
        <p:blipFill>
          <a:blip r:embed="rId2">
            <a:alphaModFix amt="8000"/>
          </a:blip>
          <a:stretch>
            <a:fillRect/>
          </a:stretch>
        </p:blipFill>
        <p:spPr>
          <a:xfrm>
            <a:off x="1797048" y="46668"/>
            <a:ext cx="5553282" cy="6784306"/>
          </a:xfrm>
          <a:prstGeom prst="rect">
            <a:avLst/>
          </a:prstGeom>
        </p:spPr>
      </p:pic>
    </p:spTree>
    <p:extLst>
      <p:ext uri="{BB962C8B-B14F-4D97-AF65-F5344CB8AC3E}">
        <p14:creationId xmlns:p14="http://schemas.microsoft.com/office/powerpoint/2010/main" val="2874623994"/>
      </p:ext>
    </p:extLst>
  </p:cSld>
  <p:clrMapOvr>
    <a:masterClrMapping/>
  </p:clrMapOvr>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304800" y="1557622"/>
            <a:ext cx="8652933" cy="3603187"/>
          </a:xfrm>
        </p:spPr>
        <p:txBody>
          <a:bodyPr>
            <a:noAutofit/>
          </a:bodyPr>
          <a:lstStyle/>
          <a:p>
            <a:pPr algn="l"/>
            <a:r>
              <a:rPr lang="pt-BR" sz="4000" b="1" dirty="0">
                <a:solidFill>
                  <a:srgbClr val="000000"/>
                </a:solidFill>
              </a:rPr>
              <a:t>Mas seria simplesmente uma obcecação do Espírito pretender desobrigar-se dos seus compromissos e penetrar, no reino de Deus, coberto dessas paixões e dessas misérias humanas!</a:t>
            </a:r>
          </a:p>
          <a:p>
            <a:pPr algn="r"/>
            <a:r>
              <a:rPr lang="pt-BR" sz="2000" dirty="0">
                <a:solidFill>
                  <a:srgbClr val="000000"/>
                </a:solidFill>
              </a:rPr>
              <a:t>KARDEC, Allan. Exortação ao estudo, à caridade e à unificação. </a:t>
            </a:r>
          </a:p>
          <a:p>
            <a:pPr algn="l"/>
            <a:endParaRPr lang="pt-BR" dirty="0">
              <a:solidFill>
                <a:srgbClr val="000000"/>
              </a:solidFill>
            </a:endParaRPr>
          </a:p>
        </p:txBody>
      </p:sp>
      <p:pic>
        <p:nvPicPr>
          <p:cNvPr id="4" name="Picture 3"/>
          <p:cNvPicPr>
            <a:picLocks noChangeAspect="1"/>
          </p:cNvPicPr>
          <p:nvPr/>
        </p:nvPicPr>
        <p:blipFill>
          <a:blip r:embed="rId2">
            <a:alphaModFix amt="8000"/>
          </a:blip>
          <a:stretch>
            <a:fillRect/>
          </a:stretch>
        </p:blipFill>
        <p:spPr>
          <a:xfrm>
            <a:off x="1797048" y="46668"/>
            <a:ext cx="5553282" cy="6784306"/>
          </a:xfrm>
          <a:prstGeom prst="rect">
            <a:avLst/>
          </a:prstGeom>
        </p:spPr>
      </p:pic>
    </p:spTree>
    <p:extLst>
      <p:ext uri="{BB962C8B-B14F-4D97-AF65-F5344CB8AC3E}">
        <p14:creationId xmlns:p14="http://schemas.microsoft.com/office/powerpoint/2010/main" val="2816260590"/>
      </p:ext>
    </p:extLst>
  </p:cSld>
  <p:clrMapOvr>
    <a:masterClrMapping/>
  </p:clrMapOvr>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304800" y="1341464"/>
            <a:ext cx="8652933" cy="4346236"/>
          </a:xfrm>
        </p:spPr>
        <p:txBody>
          <a:bodyPr>
            <a:noAutofit/>
          </a:bodyPr>
          <a:lstStyle/>
          <a:p>
            <a:pPr algn="l"/>
            <a:r>
              <a:rPr lang="pt-BR" sz="4000" b="1" dirty="0">
                <a:solidFill>
                  <a:srgbClr val="000000"/>
                </a:solidFill>
              </a:rPr>
              <a:t>Isso equivaleria não acreditardes naquilo mesmo em que dizeis crer; seria zombar do vosso Criador que, não exigindo de vós sacrifício, vos pede, entretanto, não transformeis a sua casa de oração em covil de ladrões!</a:t>
            </a:r>
          </a:p>
          <a:p>
            <a:pPr algn="r"/>
            <a:r>
              <a:rPr lang="pt-BR" sz="2000" dirty="0">
                <a:solidFill>
                  <a:srgbClr val="000000"/>
                </a:solidFill>
              </a:rPr>
              <a:t>KARDEC, Allan. Exortação ao estudo, à caridade e à unificação. </a:t>
            </a:r>
          </a:p>
          <a:p>
            <a:pPr algn="l"/>
            <a:endParaRPr lang="pt-BR" dirty="0">
              <a:solidFill>
                <a:srgbClr val="000000"/>
              </a:solidFill>
            </a:endParaRPr>
          </a:p>
        </p:txBody>
      </p:sp>
      <p:pic>
        <p:nvPicPr>
          <p:cNvPr id="4" name="Picture 3"/>
          <p:cNvPicPr>
            <a:picLocks noChangeAspect="1"/>
          </p:cNvPicPr>
          <p:nvPr/>
        </p:nvPicPr>
        <p:blipFill>
          <a:blip r:embed="rId2">
            <a:alphaModFix amt="8000"/>
          </a:blip>
          <a:stretch>
            <a:fillRect/>
          </a:stretch>
        </p:blipFill>
        <p:spPr>
          <a:xfrm>
            <a:off x="1797048" y="46668"/>
            <a:ext cx="5553282" cy="6784306"/>
          </a:xfrm>
          <a:prstGeom prst="rect">
            <a:avLst/>
          </a:prstGeom>
        </p:spPr>
      </p:pic>
    </p:spTree>
    <p:extLst>
      <p:ext uri="{BB962C8B-B14F-4D97-AF65-F5344CB8AC3E}">
        <p14:creationId xmlns:p14="http://schemas.microsoft.com/office/powerpoint/2010/main" val="1475935777"/>
      </p:ext>
    </p:extLst>
  </p:cSld>
  <p:clrMapOvr>
    <a:masterClrMapping/>
  </p:clrMapOvr>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201130" y="1745014"/>
            <a:ext cx="8652933" cy="2712524"/>
          </a:xfrm>
        </p:spPr>
        <p:txBody>
          <a:bodyPr>
            <a:noAutofit/>
          </a:bodyPr>
          <a:lstStyle/>
          <a:p>
            <a:r>
              <a:rPr lang="pt-BR" sz="54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Sobre as consequências da ausência da caridade e da fraternidade</a:t>
            </a:r>
            <a:endParaRPr lang="pt-BR" sz="5400" b="1" i="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a:p>
            <a:endParaRPr lang="pt-BR" sz="54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p:txBody>
      </p:sp>
    </p:spTree>
    <p:extLst>
      <p:ext uri="{BB962C8B-B14F-4D97-AF65-F5344CB8AC3E}">
        <p14:creationId xmlns:p14="http://schemas.microsoft.com/office/powerpoint/2010/main" val="2820900718"/>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xmlns:p14="http://schemas.microsoft.com/office/powerpoint/2010/main" spd="slow">
        <p:circle/>
      </p:transition>
    </mc:Fallback>
  </mc:AlternateContent>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304800" y="3516569"/>
            <a:ext cx="8652933" cy="2576429"/>
          </a:xfrm>
        </p:spPr>
        <p:txBody>
          <a:bodyPr>
            <a:noAutofit/>
          </a:bodyPr>
          <a:lstStyle/>
          <a:p>
            <a:pPr algn="l"/>
            <a:r>
              <a:rPr lang="pt-BR" sz="4000" b="1" dirty="0">
                <a:solidFill>
                  <a:srgbClr val="000000"/>
                </a:solidFill>
              </a:rPr>
              <a:t>Meus amigos! Sem caridade não há salvação — sem fraternidade não pode haver união.</a:t>
            </a:r>
          </a:p>
          <a:p>
            <a:pPr algn="r"/>
            <a:r>
              <a:rPr lang="pt-BR" sz="2000" dirty="0">
                <a:solidFill>
                  <a:srgbClr val="000000"/>
                </a:solidFill>
              </a:rPr>
              <a:t>KARDEC, Allan. Exortação ao estudo, à caridade e à unificação. </a:t>
            </a:r>
          </a:p>
          <a:p>
            <a:pPr algn="l"/>
            <a:endParaRPr lang="pt-BR" dirty="0">
              <a:solidFill>
                <a:srgbClr val="000000"/>
              </a:solidFill>
            </a:endParaRPr>
          </a:p>
        </p:txBody>
      </p:sp>
      <p:pic>
        <p:nvPicPr>
          <p:cNvPr id="4" name="Picture 3"/>
          <p:cNvPicPr>
            <a:picLocks noChangeAspect="1"/>
          </p:cNvPicPr>
          <p:nvPr/>
        </p:nvPicPr>
        <p:blipFill>
          <a:blip r:embed="rId2">
            <a:alphaModFix amt="8000"/>
          </a:blip>
          <a:stretch>
            <a:fillRect/>
          </a:stretch>
        </p:blipFill>
        <p:spPr>
          <a:xfrm>
            <a:off x="1797048" y="46668"/>
            <a:ext cx="5553282" cy="6784306"/>
          </a:xfrm>
          <a:prstGeom prst="rect">
            <a:avLst/>
          </a:prstGeom>
        </p:spPr>
      </p:pic>
    </p:spTree>
    <p:extLst>
      <p:ext uri="{BB962C8B-B14F-4D97-AF65-F5344CB8AC3E}">
        <p14:creationId xmlns:p14="http://schemas.microsoft.com/office/powerpoint/2010/main" val="506881289"/>
      </p:ext>
    </p:extLst>
  </p:cSld>
  <p:clrMapOvr>
    <a:masterClrMapping/>
  </p:clrMapOvr>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210216" y="220135"/>
            <a:ext cx="8839200" cy="6637865"/>
          </a:xfrm>
        </p:spPr>
        <p:txBody>
          <a:bodyPr>
            <a:noAutofit/>
          </a:bodyPr>
          <a:lstStyle/>
          <a:p>
            <a:pPr algn="l"/>
            <a:r>
              <a:rPr lang="pt-BR" sz="4000" b="1" dirty="0">
                <a:solidFill>
                  <a:srgbClr val="000000"/>
                </a:solidFill>
              </a:rPr>
              <a:t>Uni-vos, pois, pela fraternidade, debaixo das vistas do bom Ismael, vosso Guia e Protetor. Salvai-vos pela Caridade, distribuindo o bem por toda a parte, indistintamente, sem pensamento oculto, àqueles que vos pedem lhes deis da vossa crença ao menos um testemunho moral, que os possa obrigar a respeitar em vós o indivíduo bem-intencionado e verdadeiramente cristão.</a:t>
            </a:r>
          </a:p>
          <a:p>
            <a:pPr algn="r"/>
            <a:r>
              <a:rPr lang="pt-BR" sz="2000" dirty="0">
                <a:solidFill>
                  <a:srgbClr val="000000"/>
                </a:solidFill>
              </a:rPr>
              <a:t>KARDEC, Allan. Exortação ao estudo, à caridade e à unificação. </a:t>
            </a:r>
          </a:p>
          <a:p>
            <a:pPr algn="l"/>
            <a:endParaRPr lang="pt-BR" dirty="0">
              <a:solidFill>
                <a:srgbClr val="000000"/>
              </a:solidFill>
            </a:endParaRPr>
          </a:p>
        </p:txBody>
      </p:sp>
      <p:pic>
        <p:nvPicPr>
          <p:cNvPr id="4" name="Picture 3"/>
          <p:cNvPicPr>
            <a:picLocks noChangeAspect="1"/>
          </p:cNvPicPr>
          <p:nvPr/>
        </p:nvPicPr>
        <p:blipFill>
          <a:blip r:embed="rId2">
            <a:alphaModFix amt="8000"/>
          </a:blip>
          <a:stretch>
            <a:fillRect/>
          </a:stretch>
        </p:blipFill>
        <p:spPr>
          <a:xfrm>
            <a:off x="1797048" y="46668"/>
            <a:ext cx="5553282" cy="6784306"/>
          </a:xfrm>
          <a:prstGeom prst="rect">
            <a:avLst/>
          </a:prstGeom>
        </p:spPr>
      </p:pic>
    </p:spTree>
    <p:extLst>
      <p:ext uri="{BB962C8B-B14F-4D97-AF65-F5344CB8AC3E}">
        <p14:creationId xmlns:p14="http://schemas.microsoft.com/office/powerpoint/2010/main" val="539048306"/>
      </p:ext>
    </p:extLst>
  </p:cSld>
  <p:clrMapOvr>
    <a:masterClrMapping/>
  </p:clrMapOvr>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304800" y="449806"/>
            <a:ext cx="8652933" cy="6102532"/>
          </a:xfrm>
        </p:spPr>
        <p:txBody>
          <a:bodyPr>
            <a:noAutofit/>
          </a:bodyPr>
          <a:lstStyle/>
          <a:p>
            <a:pPr algn="l"/>
            <a:r>
              <a:rPr lang="pt-BR" sz="4000" b="1" dirty="0">
                <a:solidFill>
                  <a:srgbClr val="000000"/>
                </a:solidFill>
              </a:rPr>
              <a:t>Sobre a propaganda que procurais fazer, exclusivamente para chamar ao vosso seio maior número de adeptos, direi — se os meios mais fáceis que tendes encontrado são a cura dos vossos irmãos obsessos, são as visitas domiciliárias e a expansão dos fluidos — ai tendes um modesto trabalho para vossa meditação e estudo.</a:t>
            </a:r>
          </a:p>
          <a:p>
            <a:pPr algn="r"/>
            <a:r>
              <a:rPr lang="pt-BR" sz="2000" dirty="0">
                <a:solidFill>
                  <a:srgbClr val="000000"/>
                </a:solidFill>
              </a:rPr>
              <a:t>KARDEC, Allan. Exortação ao estudo, à caridade e à unificação. </a:t>
            </a:r>
          </a:p>
          <a:p>
            <a:pPr algn="l"/>
            <a:endParaRPr lang="pt-BR" dirty="0">
              <a:solidFill>
                <a:srgbClr val="000000"/>
              </a:solidFill>
            </a:endParaRPr>
          </a:p>
        </p:txBody>
      </p:sp>
      <p:pic>
        <p:nvPicPr>
          <p:cNvPr id="4" name="Picture 3"/>
          <p:cNvPicPr>
            <a:picLocks noChangeAspect="1"/>
          </p:cNvPicPr>
          <p:nvPr/>
        </p:nvPicPr>
        <p:blipFill>
          <a:blip r:embed="rId2">
            <a:alphaModFix amt="8000"/>
          </a:blip>
          <a:stretch>
            <a:fillRect/>
          </a:stretch>
        </p:blipFill>
        <p:spPr>
          <a:xfrm>
            <a:off x="1797048" y="46668"/>
            <a:ext cx="5553282" cy="6784306"/>
          </a:xfrm>
          <a:prstGeom prst="rect">
            <a:avLst/>
          </a:prstGeom>
        </p:spPr>
      </p:pic>
    </p:spTree>
    <p:extLst>
      <p:ext uri="{BB962C8B-B14F-4D97-AF65-F5344CB8AC3E}">
        <p14:creationId xmlns:p14="http://schemas.microsoft.com/office/powerpoint/2010/main" val="3113651936"/>
      </p:ext>
    </p:extLst>
  </p:cSld>
  <p:clrMapOvr>
    <a:masterClrMapping/>
  </p:clrMapOvr>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291841" y="1991216"/>
            <a:ext cx="8652933" cy="1922088"/>
          </a:xfrm>
        </p:spPr>
        <p:txBody>
          <a:bodyPr>
            <a:noAutofit/>
          </a:bodyPr>
          <a:lstStyle/>
          <a:p>
            <a:r>
              <a:rPr lang="pt-BR" sz="54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Sobre a leitura e compreensão da mensagem</a:t>
            </a:r>
            <a:endParaRPr lang="pt-BR" sz="5400" b="1" i="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a:p>
            <a:endParaRPr lang="pt-BR" sz="54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p:txBody>
      </p:sp>
    </p:spTree>
    <p:extLst>
      <p:ext uri="{BB962C8B-B14F-4D97-AF65-F5344CB8AC3E}">
        <p14:creationId xmlns:p14="http://schemas.microsoft.com/office/powerpoint/2010/main" val="1288492122"/>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xmlns:p14="http://schemas.microsoft.com/office/powerpoint/2010/main" spd="slow">
        <p:fade/>
      </p:transition>
    </mc:Fallback>
  </mc:AlternateContent>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304800" y="220135"/>
            <a:ext cx="8652933" cy="6637865"/>
          </a:xfrm>
        </p:spPr>
        <p:txBody>
          <a:bodyPr>
            <a:noAutofit/>
          </a:bodyPr>
          <a:lstStyle/>
          <a:p>
            <a:pPr algn="l"/>
            <a:r>
              <a:rPr lang="pt-BR" b="1" dirty="0">
                <a:solidFill>
                  <a:srgbClr val="000000"/>
                </a:solidFill>
              </a:rPr>
              <a:t>E, lendo, compreendendo, chamai-me todas as vezes que for do vosso agrado ouvir a minha palavra e eu virei esclarecer os pontos que achardes duvidosos; virei, em novos termos, se preciso for, mostrar-vos que esse lado que vos parece fácil para a propaganda da Doutrina — é o maior escolho lançado no vosso caminho —, é a pedra colocada às rodas do vosso carro triunfante, será, finalmente, o motivo da vossa queda desastrosa, se não souberdes guiar-vos com o critério exigível de quantos se empenham numa tão grande causa.</a:t>
            </a:r>
          </a:p>
          <a:p>
            <a:pPr algn="r"/>
            <a:r>
              <a:rPr lang="pt-BR" sz="2000" dirty="0">
                <a:solidFill>
                  <a:srgbClr val="000000"/>
                </a:solidFill>
              </a:rPr>
              <a:t>KARDEC, Allan. Exortação ao estudo, à caridade e à unificação. </a:t>
            </a:r>
          </a:p>
          <a:p>
            <a:pPr algn="l"/>
            <a:endParaRPr lang="pt-BR" dirty="0">
              <a:solidFill>
                <a:srgbClr val="000000"/>
              </a:solidFill>
            </a:endParaRPr>
          </a:p>
        </p:txBody>
      </p:sp>
      <p:pic>
        <p:nvPicPr>
          <p:cNvPr id="4" name="Picture 3"/>
          <p:cNvPicPr>
            <a:picLocks noChangeAspect="1"/>
          </p:cNvPicPr>
          <p:nvPr/>
        </p:nvPicPr>
        <p:blipFill>
          <a:blip r:embed="rId2">
            <a:alphaModFix amt="8000"/>
          </a:blip>
          <a:stretch>
            <a:fillRect/>
          </a:stretch>
        </p:blipFill>
        <p:spPr>
          <a:xfrm>
            <a:off x="1797048" y="46668"/>
            <a:ext cx="5553282" cy="6784306"/>
          </a:xfrm>
          <a:prstGeom prst="rect">
            <a:avLst/>
          </a:prstGeom>
        </p:spPr>
      </p:pic>
    </p:spTree>
    <p:extLst>
      <p:ext uri="{BB962C8B-B14F-4D97-AF65-F5344CB8AC3E}">
        <p14:creationId xmlns:p14="http://schemas.microsoft.com/office/powerpoint/2010/main" val="1593987162"/>
      </p:ext>
    </p:extLst>
  </p:cSld>
  <p:clrMapOvr>
    <a:masterClrMapping/>
  </p:clrMapOvr>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304800" y="220135"/>
            <a:ext cx="8652933" cy="6637865"/>
          </a:xfrm>
        </p:spPr>
        <p:txBody>
          <a:bodyPr>
            <a:noAutofit/>
          </a:bodyPr>
          <a:lstStyle/>
          <a:p>
            <a:pPr algn="l"/>
            <a:r>
              <a:rPr lang="pt-BR" sz="4000" b="1" dirty="0">
                <a:solidFill>
                  <a:srgbClr val="000000"/>
                </a:solidFill>
              </a:rPr>
              <a:t>Permita Deus que os espíritas a quem falo, que os homens a quem foi dada a graça de conhecer em espírito e verdade a Doutrina do Cristo, tenham a boa vontade de me compreender — a boa vontade de ver nas minhas palavras unicamente o interesse do amor que lhes consagro.</a:t>
            </a:r>
          </a:p>
          <a:p>
            <a:pPr algn="r"/>
            <a:r>
              <a:rPr lang="pt-BR" sz="4000" b="1" dirty="0">
                <a:solidFill>
                  <a:srgbClr val="000000"/>
                </a:solidFill>
              </a:rPr>
              <a:t>Allan Kardec</a:t>
            </a:r>
          </a:p>
          <a:p>
            <a:pPr algn="r"/>
            <a:r>
              <a:rPr lang="pt-BR" sz="2000" dirty="0">
                <a:solidFill>
                  <a:srgbClr val="000000"/>
                </a:solidFill>
              </a:rPr>
              <a:t>KARDEC, Allan. Exortação ao estudo, à caridade e à unificação. </a:t>
            </a:r>
          </a:p>
          <a:p>
            <a:pPr algn="r"/>
            <a:endParaRPr lang="pt-BR" b="1" dirty="0">
              <a:solidFill>
                <a:srgbClr val="000000"/>
              </a:solidFill>
            </a:endParaRPr>
          </a:p>
        </p:txBody>
      </p:sp>
      <p:pic>
        <p:nvPicPr>
          <p:cNvPr id="6" name="Picture 5"/>
          <p:cNvPicPr>
            <a:picLocks noChangeAspect="1"/>
          </p:cNvPicPr>
          <p:nvPr/>
        </p:nvPicPr>
        <p:blipFill>
          <a:blip r:embed="rId2">
            <a:alphaModFix amt="8000"/>
          </a:blip>
          <a:stretch>
            <a:fillRect/>
          </a:stretch>
        </p:blipFill>
        <p:spPr>
          <a:xfrm>
            <a:off x="1797048" y="46668"/>
            <a:ext cx="5553282" cy="6784306"/>
          </a:xfrm>
          <a:prstGeom prst="rect">
            <a:avLst/>
          </a:prstGeom>
        </p:spPr>
      </p:pic>
    </p:spTree>
    <p:extLst>
      <p:ext uri="{BB962C8B-B14F-4D97-AF65-F5344CB8AC3E}">
        <p14:creationId xmlns:p14="http://schemas.microsoft.com/office/powerpoint/2010/main" val="77196719"/>
      </p:ext>
    </p:extLst>
  </p:cSld>
  <p:clrMapOvr>
    <a:masterClrMapping/>
  </p:clrMapOvr>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309501" y="385859"/>
            <a:ext cx="8261241" cy="3661926"/>
          </a:xfrm>
        </p:spPr>
        <p:txBody>
          <a:bodyPr>
            <a:noAutofit/>
          </a:bodyPr>
          <a:lstStyle/>
          <a:p>
            <a:pPr algn="l"/>
            <a:r>
              <a:rPr lang="pt-BR" sz="3600" dirty="0">
                <a:solidFill>
                  <a:srgbClr val="000000"/>
                </a:solidFill>
              </a:rPr>
              <a:t>— Ismael — disse-lhe o Senhor —, concentraremos agora todos os nossos esforços a fim de que se unifiquem os meus discípulos encarnados, para a organização da obra impessoal e comum que iniciaste na Terra. [...] </a:t>
            </a:r>
          </a:p>
          <a:p>
            <a:pPr algn="l"/>
            <a:r>
              <a:rPr lang="pt-BR" sz="1800" dirty="0">
                <a:solidFill>
                  <a:srgbClr val="000000"/>
                </a:solidFill>
              </a:rPr>
              <a:t>JESUS. </a:t>
            </a:r>
            <a:r>
              <a:rPr lang="pt-BR" sz="1800" i="1" dirty="0">
                <a:solidFill>
                  <a:schemeClr val="tx1"/>
                </a:solidFill>
              </a:rPr>
              <a:t> Humberto de Campos. Brasil, coração do mundo, pátria do evangelho. Cap. 28, A Federação Espírita Brasileira..</a:t>
            </a:r>
            <a:endParaRPr lang="pt-BR" sz="1050" i="1" dirty="0">
              <a:solidFill>
                <a:schemeClr val="tx1"/>
              </a:solidFill>
            </a:endParaRPr>
          </a:p>
        </p:txBody>
      </p:sp>
    </p:spTree>
    <p:extLst>
      <p:ext uri="{BB962C8B-B14F-4D97-AF65-F5344CB8AC3E}">
        <p14:creationId xmlns:p14="http://schemas.microsoft.com/office/powerpoint/2010/main" val="50083766"/>
      </p:ext>
    </p:extLst>
  </p:cSld>
  <p:clrMapOvr>
    <a:masterClrMapping/>
  </p:clrMapOvr>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309501" y="385858"/>
            <a:ext cx="8261241" cy="4989213"/>
          </a:xfrm>
        </p:spPr>
        <p:txBody>
          <a:bodyPr>
            <a:noAutofit/>
          </a:bodyPr>
          <a:lstStyle/>
          <a:p>
            <a:pPr algn="l"/>
            <a:r>
              <a:rPr lang="pt-BR" sz="3600" dirty="0">
                <a:solidFill>
                  <a:srgbClr val="000000"/>
                </a:solidFill>
              </a:rPr>
              <a:t>REFLEXÃO:</a:t>
            </a:r>
          </a:p>
          <a:p>
            <a:pPr algn="l"/>
            <a:r>
              <a:rPr lang="pt-BR" sz="3600" dirty="0">
                <a:solidFill>
                  <a:srgbClr val="000000"/>
                </a:solidFill>
              </a:rPr>
              <a:t>O Movimento Espírita Unificado está executando a obra de Ismael de forma impessoal e comum?</a:t>
            </a:r>
            <a:endParaRPr lang="pt-BR" sz="1050" i="1" dirty="0">
              <a:solidFill>
                <a:schemeClr val="tx1"/>
              </a:solidFill>
            </a:endParaRPr>
          </a:p>
        </p:txBody>
      </p:sp>
    </p:spTree>
    <p:extLst>
      <p:ext uri="{BB962C8B-B14F-4D97-AF65-F5344CB8AC3E}">
        <p14:creationId xmlns:p14="http://schemas.microsoft.com/office/powerpoint/2010/main" val="3303467561"/>
      </p:ext>
    </p:extLst>
  </p:cSld>
  <p:clrMapOvr>
    <a:masterClrMapping/>
  </p:clrMapOvr>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309501" y="385859"/>
            <a:ext cx="8261241" cy="3661926"/>
          </a:xfrm>
        </p:spPr>
        <p:txBody>
          <a:bodyPr>
            <a:noAutofit/>
          </a:bodyPr>
          <a:lstStyle/>
          <a:p>
            <a:pPr algn="l"/>
            <a:r>
              <a:rPr lang="pt-BR" sz="4000" dirty="0">
                <a:solidFill>
                  <a:srgbClr val="000000"/>
                </a:solidFill>
              </a:rPr>
              <a:t>Na pátria dos meus ensinamentos, o Espiritismo será o Cristianismo revivido na sua primitiva pureza, e faz-se mister coordenar todos os elementos da causa generosa da verdade e da luz, para os triunfos do Evangelho. [...]</a:t>
            </a:r>
            <a:endParaRPr lang="pt-BR" sz="2800" dirty="0">
              <a:solidFill>
                <a:srgbClr val="000000"/>
              </a:solidFill>
            </a:endParaRPr>
          </a:p>
          <a:p>
            <a:pPr algn="r"/>
            <a:r>
              <a:rPr lang="pt-BR" sz="1800" dirty="0">
                <a:solidFill>
                  <a:srgbClr val="000000"/>
                </a:solidFill>
              </a:rPr>
              <a:t>JESUS. </a:t>
            </a:r>
            <a:r>
              <a:rPr lang="pt-BR" sz="1800" i="1" dirty="0">
                <a:solidFill>
                  <a:schemeClr val="tx1"/>
                </a:solidFill>
              </a:rPr>
              <a:t> Humberto de Campos. Brasil, coração do mundo, pátria do evangelho. Cap. 28, A Federação Espírita Brasileira..</a:t>
            </a:r>
            <a:endParaRPr lang="pt-BR" sz="1050" i="1" dirty="0">
              <a:solidFill>
                <a:schemeClr val="tx1"/>
              </a:solidFill>
            </a:endParaRPr>
          </a:p>
        </p:txBody>
      </p:sp>
    </p:spTree>
    <p:extLst>
      <p:ext uri="{BB962C8B-B14F-4D97-AF65-F5344CB8AC3E}">
        <p14:creationId xmlns:p14="http://schemas.microsoft.com/office/powerpoint/2010/main" val="108112433"/>
      </p:ext>
    </p:extLst>
  </p:cSld>
  <p:clrMapOvr>
    <a:masterClrMapping/>
  </p:clrMapOvr>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309501" y="385858"/>
            <a:ext cx="8261241" cy="4989213"/>
          </a:xfrm>
        </p:spPr>
        <p:txBody>
          <a:bodyPr>
            <a:noAutofit/>
          </a:bodyPr>
          <a:lstStyle/>
          <a:p>
            <a:pPr algn="l"/>
            <a:r>
              <a:rPr lang="pt-BR" sz="3600" dirty="0">
                <a:solidFill>
                  <a:srgbClr val="000000"/>
                </a:solidFill>
              </a:rPr>
              <a:t>REFLEXÃO:</a:t>
            </a:r>
          </a:p>
          <a:p>
            <a:pPr algn="l"/>
            <a:r>
              <a:rPr lang="pt-BR" sz="3600" dirty="0">
                <a:solidFill>
                  <a:srgbClr val="000000"/>
                </a:solidFill>
              </a:rPr>
              <a:t>O Espiritismo está sendo praticado conforme o Cristianismo revivido na sua primitiva pureza?</a:t>
            </a:r>
          </a:p>
        </p:txBody>
      </p:sp>
    </p:spTree>
    <p:extLst>
      <p:ext uri="{BB962C8B-B14F-4D97-AF65-F5344CB8AC3E}">
        <p14:creationId xmlns:p14="http://schemas.microsoft.com/office/powerpoint/2010/main" val="1958015865"/>
      </p:ext>
    </p:extLst>
  </p:cSld>
  <p:clrMapOvr>
    <a:masterClrMapping/>
  </p:clrMapOvr>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309501" y="385859"/>
            <a:ext cx="8261241" cy="3661926"/>
          </a:xfrm>
        </p:spPr>
        <p:txBody>
          <a:bodyPr>
            <a:noAutofit/>
          </a:bodyPr>
          <a:lstStyle/>
          <a:p>
            <a:pPr algn="l"/>
            <a:r>
              <a:rPr lang="pt-BR" sz="3600" dirty="0">
                <a:solidFill>
                  <a:srgbClr val="000000"/>
                </a:solidFill>
              </a:rPr>
              <a:t>Procurarás, entre todas as agremiações da Doutrina, aquela que possa reunir no seu seio todos os agrupamentos; colocarás aí a tua célula, a fim de que todas as mentalidades postas na direção dos trabalhos evangélicos estejam afinadas pelo diapasão da tua serenidade e do teu devotamento à minha seara. </a:t>
            </a:r>
          </a:p>
          <a:p>
            <a:pPr algn="r"/>
            <a:r>
              <a:rPr lang="pt-BR" sz="1800" dirty="0">
                <a:solidFill>
                  <a:srgbClr val="000000"/>
                </a:solidFill>
              </a:rPr>
              <a:t>JESUS. </a:t>
            </a:r>
            <a:r>
              <a:rPr lang="pt-BR" sz="1800" i="1" dirty="0">
                <a:solidFill>
                  <a:schemeClr val="tx1"/>
                </a:solidFill>
              </a:rPr>
              <a:t> Humberto de Campos. Brasil, coração do mundo, pátria do evangelho. Cap. 28, A Federação Espírita Brasileira..</a:t>
            </a:r>
            <a:endParaRPr lang="pt-BR" sz="1050" i="1" dirty="0">
              <a:solidFill>
                <a:schemeClr val="tx1"/>
              </a:solidFill>
            </a:endParaRPr>
          </a:p>
        </p:txBody>
      </p:sp>
    </p:spTree>
    <p:extLst>
      <p:ext uri="{BB962C8B-B14F-4D97-AF65-F5344CB8AC3E}">
        <p14:creationId xmlns:p14="http://schemas.microsoft.com/office/powerpoint/2010/main" val="2840181733"/>
      </p:ext>
    </p:extLst>
  </p:cSld>
  <p:clrMapOvr>
    <a:masterClrMapping/>
  </p:clrMapOvr>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309501" y="385858"/>
            <a:ext cx="8261241" cy="4989213"/>
          </a:xfrm>
        </p:spPr>
        <p:txBody>
          <a:bodyPr>
            <a:noAutofit/>
          </a:bodyPr>
          <a:lstStyle/>
          <a:p>
            <a:pPr algn="l"/>
            <a:r>
              <a:rPr lang="pt-BR" sz="3600" dirty="0">
                <a:solidFill>
                  <a:srgbClr val="000000"/>
                </a:solidFill>
              </a:rPr>
              <a:t>REFLEXÃO:</a:t>
            </a:r>
          </a:p>
          <a:p>
            <a:pPr algn="l"/>
            <a:r>
              <a:rPr lang="pt-BR" sz="3600" dirty="0">
                <a:solidFill>
                  <a:srgbClr val="000000"/>
                </a:solidFill>
              </a:rPr>
              <a:t>Todas as mentalidades postas na direção dos trabalhos evangélicos estão afinadas com o diapasão da serenidade e do devotamento de Ismael à seara do Mestre? </a:t>
            </a:r>
          </a:p>
        </p:txBody>
      </p:sp>
    </p:spTree>
    <p:extLst>
      <p:ext uri="{BB962C8B-B14F-4D97-AF65-F5344CB8AC3E}">
        <p14:creationId xmlns:p14="http://schemas.microsoft.com/office/powerpoint/2010/main" val="4294585139"/>
      </p:ext>
    </p:extLst>
  </p:cSld>
  <p:clrMapOvr>
    <a:masterClrMapping/>
  </p:clrMapOvr>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309501" y="385859"/>
            <a:ext cx="8261241" cy="3661926"/>
          </a:xfrm>
        </p:spPr>
        <p:txBody>
          <a:bodyPr>
            <a:noAutofit/>
          </a:bodyPr>
          <a:lstStyle/>
          <a:p>
            <a:pPr algn="l"/>
            <a:r>
              <a:rPr lang="pt-BR" sz="3600" dirty="0">
                <a:solidFill>
                  <a:srgbClr val="000000"/>
                </a:solidFill>
              </a:rPr>
              <a:t>E como as atividades humanas constituem, em todos os tempos, um oceano de inquietudes, a caridade pura deverá ser a âncora da tua obra, ligada para sempre ao fundo dos corações, no mar imenso das instabilidades humanas. A caridade valerá mais que todas as ciências e filosofias, no transcurso das eras, e será com ela que conseguirás consolidar a tua casa e a tua obra.</a:t>
            </a:r>
            <a:endParaRPr lang="pt-BR" sz="2800" dirty="0">
              <a:solidFill>
                <a:srgbClr val="000000"/>
              </a:solidFill>
            </a:endParaRPr>
          </a:p>
          <a:p>
            <a:pPr algn="r"/>
            <a:r>
              <a:rPr lang="pt-BR" sz="1800" dirty="0">
                <a:solidFill>
                  <a:srgbClr val="000000"/>
                </a:solidFill>
              </a:rPr>
              <a:t>JESUS. </a:t>
            </a:r>
            <a:r>
              <a:rPr lang="pt-BR" sz="1800" i="1" dirty="0">
                <a:solidFill>
                  <a:schemeClr val="tx1"/>
                </a:solidFill>
              </a:rPr>
              <a:t> Humberto de Campos. Brasil, coração do mundo, pátria do evangelho. Cap. 28, A Federação Espírita Brasileira..</a:t>
            </a:r>
            <a:endParaRPr lang="pt-BR" sz="1050" i="1" dirty="0">
              <a:solidFill>
                <a:schemeClr val="tx1"/>
              </a:solidFill>
            </a:endParaRPr>
          </a:p>
        </p:txBody>
      </p:sp>
    </p:spTree>
    <p:extLst>
      <p:ext uri="{BB962C8B-B14F-4D97-AF65-F5344CB8AC3E}">
        <p14:creationId xmlns:p14="http://schemas.microsoft.com/office/powerpoint/2010/main" val="3649879839"/>
      </p:ext>
    </p:extLst>
  </p:cSld>
  <p:clrMapOvr>
    <a:masterClrMapping/>
  </p:clrMapOvr>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309501" y="385858"/>
            <a:ext cx="8261241" cy="4989213"/>
          </a:xfrm>
        </p:spPr>
        <p:txBody>
          <a:bodyPr>
            <a:noAutofit/>
          </a:bodyPr>
          <a:lstStyle/>
          <a:p>
            <a:pPr algn="l"/>
            <a:r>
              <a:rPr lang="pt-BR" sz="3600" dirty="0">
                <a:solidFill>
                  <a:srgbClr val="000000"/>
                </a:solidFill>
              </a:rPr>
              <a:t>REFLEXÃO:</a:t>
            </a:r>
          </a:p>
          <a:p>
            <a:pPr algn="l"/>
            <a:r>
              <a:rPr lang="pt-BR" sz="3600" dirty="0">
                <a:solidFill>
                  <a:srgbClr val="000000"/>
                </a:solidFill>
              </a:rPr>
              <a:t>A caridade pura está sendo praticada pelo movimento espírita como âncora da obra que realizamos, a fim de ajudarmos Ismael a consolidar a sua casa e a sua obra? </a:t>
            </a:r>
          </a:p>
        </p:txBody>
      </p:sp>
    </p:spTree>
    <p:extLst>
      <p:ext uri="{BB962C8B-B14F-4D97-AF65-F5344CB8AC3E}">
        <p14:creationId xmlns:p14="http://schemas.microsoft.com/office/powerpoint/2010/main" val="3367038749"/>
      </p:ext>
    </p:extLst>
  </p:cSld>
  <p:clrMapOvr>
    <a:masterClrMapping/>
  </p:clrMapOvr>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309501" y="211909"/>
            <a:ext cx="8261241" cy="3661926"/>
          </a:xfrm>
        </p:spPr>
        <p:txBody>
          <a:bodyPr>
            <a:noAutofit/>
          </a:bodyPr>
          <a:lstStyle/>
          <a:p>
            <a:pPr algn="l"/>
            <a:r>
              <a:rPr lang="pt-BR" dirty="0">
                <a:solidFill>
                  <a:srgbClr val="000000"/>
                </a:solidFill>
              </a:rPr>
              <a:t>Podem as inquietações da Terra separar, muitas vezes, os trabalhadores humanos no seu terreno de ação, mas a sociedade benemérita, onde se ergue a flâmula luminosa — “Deus, Cristo e Caridade” — permanece no seu porto de paz e de esclarecimento. A sua organização federativa é o programa ideal da Doutrina no Brasil, quando chegar a ser integralmente compreendido por todas as agremiações de estudos evangélicos no país.</a:t>
            </a:r>
            <a:endParaRPr lang="pt-BR" sz="2800" dirty="0">
              <a:solidFill>
                <a:srgbClr val="000000"/>
              </a:solidFill>
            </a:endParaRPr>
          </a:p>
          <a:p>
            <a:pPr algn="r"/>
            <a:r>
              <a:rPr lang="pt-BR" sz="1800" i="1" dirty="0">
                <a:solidFill>
                  <a:schemeClr val="tx1"/>
                </a:solidFill>
              </a:rPr>
              <a:t> Humberto de Campos. Brasil, coração do mundo, pátria do evangelho. Cap. 28, A Federação Espírita Brasileira..</a:t>
            </a:r>
            <a:endParaRPr lang="pt-BR" sz="1050" i="1" dirty="0">
              <a:solidFill>
                <a:schemeClr val="tx1"/>
              </a:solidFill>
            </a:endParaRPr>
          </a:p>
        </p:txBody>
      </p:sp>
    </p:spTree>
    <p:extLst>
      <p:ext uri="{BB962C8B-B14F-4D97-AF65-F5344CB8AC3E}">
        <p14:creationId xmlns:p14="http://schemas.microsoft.com/office/powerpoint/2010/main" val="3391441922"/>
      </p:ext>
    </p:extLst>
  </p:cSld>
  <p:clrMapOvr>
    <a:masterClrMapping/>
  </p:clrMapOvr>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309501" y="385858"/>
            <a:ext cx="8261241" cy="4989213"/>
          </a:xfrm>
        </p:spPr>
        <p:txBody>
          <a:bodyPr>
            <a:noAutofit/>
          </a:bodyPr>
          <a:lstStyle/>
          <a:p>
            <a:pPr algn="l"/>
            <a:r>
              <a:rPr lang="pt-BR" sz="3600" dirty="0">
                <a:solidFill>
                  <a:srgbClr val="000000"/>
                </a:solidFill>
              </a:rPr>
              <a:t>REFLEXÃO:</a:t>
            </a:r>
          </a:p>
          <a:p>
            <a:pPr algn="l"/>
            <a:r>
              <a:rPr lang="pt-BR" sz="3600" dirty="0">
                <a:solidFill>
                  <a:srgbClr val="000000"/>
                </a:solidFill>
              </a:rPr>
              <a:t>O Movimento espírita tem trabalhado para que todas as agremiações de estudos evangélicos no país compreendam que a organização federativa é o programa ideal da Doutrina no Brasil? </a:t>
            </a:r>
          </a:p>
        </p:txBody>
      </p:sp>
    </p:spTree>
    <p:extLst>
      <p:ext uri="{BB962C8B-B14F-4D97-AF65-F5344CB8AC3E}">
        <p14:creationId xmlns:p14="http://schemas.microsoft.com/office/powerpoint/2010/main" val="1500757572"/>
      </p:ext>
    </p:extLst>
  </p:cSld>
  <p:clrMapOvr>
    <a:masterClrMapping/>
  </p:clrMapOvr>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309501" y="211909"/>
            <a:ext cx="8261241" cy="3661926"/>
          </a:xfrm>
        </p:spPr>
        <p:txBody>
          <a:bodyPr>
            <a:noAutofit/>
          </a:bodyPr>
          <a:lstStyle/>
          <a:p>
            <a:pPr algn="l"/>
            <a:r>
              <a:rPr lang="pt-BR" dirty="0">
                <a:solidFill>
                  <a:srgbClr val="000000"/>
                </a:solidFill>
              </a:rPr>
              <a:t>Todos os grupos doutrinários, ainda os que se lhe conservam contrários, ou indiferentes, estão ligados a ela [FEB] por laços indissolúveis no mundo espiritual. Todos os espiritistas do país se lhe reúnem pelas mais sacrossantas afinidades sentimentais na obra comum, e os seus ascendentes têm ligações no plano invisível com as mais obscuras tendas de caridade, onde entidades humildes, de antigos africanos, procuram fazer o bem aos seus semelhantes.</a:t>
            </a:r>
            <a:endParaRPr lang="pt-BR" sz="2800" dirty="0">
              <a:solidFill>
                <a:srgbClr val="000000"/>
              </a:solidFill>
            </a:endParaRPr>
          </a:p>
          <a:p>
            <a:pPr algn="r"/>
            <a:r>
              <a:rPr lang="pt-BR" sz="1800" i="1" dirty="0">
                <a:solidFill>
                  <a:schemeClr val="tx1"/>
                </a:solidFill>
              </a:rPr>
              <a:t> Humberto de Campos. Brasil, coração do mundo, pátria do evangelho. Cap. 28, A Federação Espírita Brasileira..</a:t>
            </a:r>
            <a:endParaRPr lang="pt-BR" sz="1050" i="1" dirty="0">
              <a:solidFill>
                <a:schemeClr val="tx1"/>
              </a:solidFill>
            </a:endParaRPr>
          </a:p>
        </p:txBody>
      </p:sp>
    </p:spTree>
    <p:extLst>
      <p:ext uri="{BB962C8B-B14F-4D97-AF65-F5344CB8AC3E}">
        <p14:creationId xmlns:p14="http://schemas.microsoft.com/office/powerpoint/2010/main" val="358434675"/>
      </p:ext>
    </p:extLst>
  </p:cSld>
  <p:clrMapOvr>
    <a:masterClrMapping/>
  </p:clrMapOvr>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309501" y="385858"/>
            <a:ext cx="8261241" cy="4989213"/>
          </a:xfrm>
        </p:spPr>
        <p:txBody>
          <a:bodyPr>
            <a:noAutofit/>
          </a:bodyPr>
          <a:lstStyle/>
          <a:p>
            <a:pPr algn="l"/>
            <a:r>
              <a:rPr lang="pt-BR" sz="3600" dirty="0">
                <a:solidFill>
                  <a:srgbClr val="000000"/>
                </a:solidFill>
              </a:rPr>
              <a:t>REFLEXÃO:</a:t>
            </a:r>
          </a:p>
          <a:p>
            <a:pPr algn="l"/>
            <a:r>
              <a:rPr lang="pt-BR" sz="3600" dirty="0">
                <a:solidFill>
                  <a:srgbClr val="000000"/>
                </a:solidFill>
              </a:rPr>
              <a:t>O Movimento Espírita no trabalho de união e unificação tem considerado que todos os grupos doutrinários, ainda os que se lhe conservam contrários, ou indiferentes, estão ligados a ela [FEB] por laços indissolúveis no mundo espiritual? </a:t>
            </a:r>
          </a:p>
        </p:txBody>
      </p:sp>
    </p:spTree>
    <p:extLst>
      <p:ext uri="{BB962C8B-B14F-4D97-AF65-F5344CB8AC3E}">
        <p14:creationId xmlns:p14="http://schemas.microsoft.com/office/powerpoint/2010/main" val="2942823050"/>
      </p:ext>
    </p:extLst>
  </p:cSld>
  <p:clrMapOvr>
    <a:masterClrMapping/>
  </p:clrMapOvr>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309501" y="385858"/>
            <a:ext cx="8261241" cy="4989213"/>
          </a:xfrm>
        </p:spPr>
        <p:txBody>
          <a:bodyPr>
            <a:noAutofit/>
          </a:bodyPr>
          <a:lstStyle/>
          <a:p>
            <a:pPr algn="l"/>
            <a:r>
              <a:rPr lang="pt-BR" sz="3600" dirty="0">
                <a:solidFill>
                  <a:srgbClr val="000000"/>
                </a:solidFill>
              </a:rPr>
              <a:t>REFLEXÃO:</a:t>
            </a:r>
          </a:p>
          <a:p>
            <a:pPr algn="l"/>
            <a:r>
              <a:rPr lang="pt-BR" sz="3600" dirty="0">
                <a:solidFill>
                  <a:srgbClr val="000000"/>
                </a:solidFill>
              </a:rPr>
              <a:t>O Movimento Espírita no trabalho de união e unificação tem considerado que todos os espiritistas do país se lhe reúnem [a FEB] pelas mais sacrossantas afinidades sentimentais na obra comum, e os seus ascendentes têm ligações no plano invisível com as mais obscuras tendas de caridade, onde entidades humildes, de antigos africanos, procuram fazer o bem aos seus semelhantes?</a:t>
            </a:r>
          </a:p>
        </p:txBody>
      </p:sp>
    </p:spTree>
    <p:extLst>
      <p:ext uri="{BB962C8B-B14F-4D97-AF65-F5344CB8AC3E}">
        <p14:creationId xmlns:p14="http://schemas.microsoft.com/office/powerpoint/2010/main" val="278508851"/>
      </p:ext>
    </p:extLst>
  </p:cSld>
  <p:clrMapOvr>
    <a:masterClrMapping/>
  </p:clrMapOvr>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309501" y="211909"/>
            <a:ext cx="8261241" cy="3661926"/>
          </a:xfrm>
        </p:spPr>
        <p:txBody>
          <a:bodyPr>
            <a:noAutofit/>
          </a:bodyPr>
          <a:lstStyle/>
          <a:p>
            <a:pPr algn="l"/>
            <a:r>
              <a:rPr lang="pt-BR" sz="3600" dirty="0">
                <a:solidFill>
                  <a:srgbClr val="000000"/>
                </a:solidFill>
              </a:rPr>
              <a:t>As forças das sombras alimentam, muitas vezes, o personalismo e a vaidade dos homens, mesmo daqueles que se encontram reunidos nas tarefas mais sagradas; [...]</a:t>
            </a:r>
          </a:p>
          <a:p>
            <a:pPr algn="r"/>
            <a:r>
              <a:rPr lang="pt-BR" sz="1800" i="1" dirty="0">
                <a:solidFill>
                  <a:schemeClr val="tx1"/>
                </a:solidFill>
              </a:rPr>
              <a:t> Humberto de Campos. Brasil, coração do mundo, pátria do evangelho. Cap. 28, A Federação Espírita Brasileira..</a:t>
            </a:r>
            <a:endParaRPr lang="pt-BR" sz="1050" i="1" dirty="0">
              <a:solidFill>
                <a:schemeClr val="tx1"/>
              </a:solidFill>
            </a:endParaRPr>
          </a:p>
        </p:txBody>
      </p:sp>
    </p:spTree>
    <p:extLst>
      <p:ext uri="{BB962C8B-B14F-4D97-AF65-F5344CB8AC3E}">
        <p14:creationId xmlns:p14="http://schemas.microsoft.com/office/powerpoint/2010/main" val="3352340546"/>
      </p:ext>
    </p:extLst>
  </p:cSld>
  <p:clrMapOvr>
    <a:masterClrMapping/>
  </p:clrMapOvr>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309501" y="385858"/>
            <a:ext cx="8261241" cy="4989213"/>
          </a:xfrm>
        </p:spPr>
        <p:txBody>
          <a:bodyPr>
            <a:noAutofit/>
          </a:bodyPr>
          <a:lstStyle/>
          <a:p>
            <a:pPr algn="l"/>
            <a:r>
              <a:rPr lang="pt-BR" sz="3600" dirty="0">
                <a:solidFill>
                  <a:srgbClr val="000000"/>
                </a:solidFill>
              </a:rPr>
              <a:t>REFLEXÃO:</a:t>
            </a:r>
          </a:p>
          <a:p>
            <a:pPr algn="l"/>
            <a:r>
              <a:rPr lang="pt-BR" sz="3600" dirty="0">
                <a:solidFill>
                  <a:srgbClr val="000000"/>
                </a:solidFill>
              </a:rPr>
              <a:t>Nós, espíritas, estamos atentos e vigilantes para que o personalismo e a vaidade não sejam alimentados pelas forças das sombras? O que estamos fazendo para evitar tal afinidade? </a:t>
            </a:r>
          </a:p>
        </p:txBody>
      </p:sp>
    </p:spTree>
    <p:extLst>
      <p:ext uri="{BB962C8B-B14F-4D97-AF65-F5344CB8AC3E}">
        <p14:creationId xmlns:p14="http://schemas.microsoft.com/office/powerpoint/2010/main" val="599701937"/>
      </p:ext>
    </p:extLst>
  </p:cSld>
  <p:clrMapOvr>
    <a:masterClrMapping/>
  </p:clrMapOvr>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309501" y="211909"/>
            <a:ext cx="8261241" cy="3661926"/>
          </a:xfrm>
        </p:spPr>
        <p:txBody>
          <a:bodyPr>
            <a:noAutofit/>
          </a:bodyPr>
          <a:lstStyle/>
          <a:p>
            <a:pPr algn="l"/>
            <a:r>
              <a:rPr lang="pt-BR" sz="2800" dirty="0">
                <a:solidFill>
                  <a:srgbClr val="000000"/>
                </a:solidFill>
              </a:rPr>
              <a:t>A obra de Ismael prossegue em sua marcha por dentro de todos os centros de estudo e de cultura do país. Todavia, temos de considerar que um trabalho dessa natureza, pelo seu caráter grandioso e sublime, não poderia desenvolver-se sem os ataques inconscientes das forças reacionárias do próprio mundo invisível, e, como a Terra não é um paraíso e nem os homens são anjos, as entidades perturbadoras se aproveitam dos elementos mais acessíveis da natureza humana para fomentar a discórdia, o demasiado individualismo, a vaidade e a ambição, desunindo as fileiras que, acima de tudo, deveriam manter-se coesas para a grande tarefa da educação dos Espíritos, dentro do amor e da humildade.</a:t>
            </a:r>
          </a:p>
          <a:p>
            <a:pPr algn="r"/>
            <a:r>
              <a:rPr lang="pt-BR" sz="1800" i="1" dirty="0">
                <a:solidFill>
                  <a:schemeClr val="tx1"/>
                </a:solidFill>
              </a:rPr>
              <a:t> Humberto de Campos. Brasil, coração do mundo, pátria do evangelho. Cap. 29. O Espiritismo no Brasil.</a:t>
            </a:r>
            <a:endParaRPr lang="pt-BR" sz="1050" i="1" dirty="0">
              <a:solidFill>
                <a:schemeClr val="tx1"/>
              </a:solidFill>
            </a:endParaRPr>
          </a:p>
        </p:txBody>
      </p:sp>
    </p:spTree>
    <p:extLst>
      <p:ext uri="{BB962C8B-B14F-4D97-AF65-F5344CB8AC3E}">
        <p14:creationId xmlns:p14="http://schemas.microsoft.com/office/powerpoint/2010/main" val="2083337634"/>
      </p:ext>
    </p:extLst>
  </p:cSld>
  <p:clrMapOvr>
    <a:masterClrMapping/>
  </p:clrMapOvr>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291358" y="289716"/>
            <a:ext cx="8616785" cy="6350571"/>
          </a:xfrm>
        </p:spPr>
        <p:txBody>
          <a:bodyPr>
            <a:noAutofit/>
          </a:bodyPr>
          <a:lstStyle/>
          <a:p>
            <a:pPr algn="l"/>
            <a:r>
              <a:rPr lang="pt-BR" sz="3600" dirty="0">
                <a:solidFill>
                  <a:srgbClr val="000000"/>
                </a:solidFill>
              </a:rPr>
              <a:t>REFLEXÃO:</a:t>
            </a:r>
          </a:p>
          <a:p>
            <a:pPr algn="l"/>
            <a:r>
              <a:rPr lang="pt-BR" sz="3600" dirty="0">
                <a:solidFill>
                  <a:srgbClr val="000000"/>
                </a:solidFill>
              </a:rPr>
              <a:t>O que estamos fazendo para que os ataques inconscientes das forças reacionárias do próprio mundo invisível, não se aproveitem dos elementos mais acessíveis da natureza humana para fomentar a discórdia, o demasiado individualismo, a vaidade e a ambição, desunindo as fileiras que deveriam manter-se coesas para a grande tarefa da educação dos Espíritos, dentro do amor e da humildade?</a:t>
            </a:r>
          </a:p>
        </p:txBody>
      </p:sp>
    </p:spTree>
    <p:extLst>
      <p:ext uri="{BB962C8B-B14F-4D97-AF65-F5344CB8AC3E}">
        <p14:creationId xmlns:p14="http://schemas.microsoft.com/office/powerpoint/2010/main" val="2604249295"/>
      </p:ext>
    </p:extLst>
  </p:cSld>
  <p:clrMapOvr>
    <a:masterClrMapping/>
  </p:clrMapOvr>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56569" y="211909"/>
            <a:ext cx="8767802" cy="3661926"/>
          </a:xfrm>
        </p:spPr>
        <p:txBody>
          <a:bodyPr>
            <a:noAutofit/>
          </a:bodyPr>
          <a:lstStyle/>
          <a:p>
            <a:pPr algn="l"/>
            <a:r>
              <a:rPr lang="pt-BR" sz="2400" dirty="0">
                <a:solidFill>
                  <a:srgbClr val="000000"/>
                </a:solidFill>
              </a:rPr>
              <a:t>A essas forças, que tentam a dissolução dos melhores esforços de Ismael e de suas valorosas falanges do Infinito, deve-se o fenômeno das excessivas edificações particularistas do Espiritismo no Brasil, particularismos que descentralizam o grande labor da evangelização. Mas, examinando semelhante anomalia, somos forçados a reconhecer que Ismael vence sempre. Construídas essas obras, que se levantam com pronunciado sabor pessoal, o grande mensageiro do divino Mestre as assinala imediatamente com o selo divino da caridade, que, de fato, é o estandarte maravilhoso a reunir todos os ambientes do Espiritismo no país, até que todas as forças da Doutrina, pela experiência própria e pela educação, possam constituir uma frente única de espiritualidade, acima de todas as controvérsias.</a:t>
            </a:r>
          </a:p>
          <a:p>
            <a:pPr algn="r"/>
            <a:r>
              <a:rPr lang="pt-BR" sz="1800" i="1" dirty="0">
                <a:solidFill>
                  <a:schemeClr val="tx1"/>
                </a:solidFill>
              </a:rPr>
              <a:t> Humberto de Campos. Brasil, coração do mundo, pátria do evangelho. Cap. 29. O Espiritismo no Brasil.</a:t>
            </a:r>
            <a:endParaRPr lang="pt-BR" sz="1050" i="1" dirty="0">
              <a:solidFill>
                <a:schemeClr val="tx1"/>
              </a:solidFill>
            </a:endParaRPr>
          </a:p>
        </p:txBody>
      </p:sp>
    </p:spTree>
    <p:extLst>
      <p:ext uri="{BB962C8B-B14F-4D97-AF65-F5344CB8AC3E}">
        <p14:creationId xmlns:p14="http://schemas.microsoft.com/office/powerpoint/2010/main" val="818357750"/>
      </p:ext>
    </p:extLst>
  </p:cSld>
  <p:clrMapOvr>
    <a:masterClrMapping/>
  </p:clrMapOvr>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56569" y="211909"/>
            <a:ext cx="8767802" cy="3661926"/>
          </a:xfrm>
        </p:spPr>
        <p:txBody>
          <a:bodyPr>
            <a:noAutofit/>
          </a:bodyPr>
          <a:lstStyle/>
          <a:p>
            <a:pPr algn="l"/>
            <a:r>
              <a:rPr lang="pt-BR" sz="3600" dirty="0">
                <a:solidFill>
                  <a:srgbClr val="000000"/>
                </a:solidFill>
              </a:rPr>
              <a:t>É para essa grande obra de unificação que todos os emissários cooperam no plano espiritual, objetivando a vitória de Ismael nos corações. E os discípulos encarnados bem poderiam atenuar o vigor das dissensões esterilizadoras, para se unirem na tarefa impessoal e comum, apressando a marcha redentora. Nas suas fileiras respeitáveis, só a desunião é o grande inimigo.</a:t>
            </a:r>
          </a:p>
          <a:p>
            <a:pPr algn="r"/>
            <a:r>
              <a:rPr lang="pt-BR" sz="1800" i="1" dirty="0">
                <a:solidFill>
                  <a:schemeClr val="tx1"/>
                </a:solidFill>
              </a:rPr>
              <a:t> Humberto de Campos. Brasil, coração do mundo, pátria do evangelho. Cap. 29. O Espiritismo no Brasil.</a:t>
            </a:r>
            <a:endParaRPr lang="pt-BR" sz="1050" i="1" dirty="0">
              <a:solidFill>
                <a:schemeClr val="tx1"/>
              </a:solidFill>
            </a:endParaRPr>
          </a:p>
        </p:txBody>
      </p:sp>
    </p:spTree>
    <p:extLst>
      <p:ext uri="{BB962C8B-B14F-4D97-AF65-F5344CB8AC3E}">
        <p14:creationId xmlns:p14="http://schemas.microsoft.com/office/powerpoint/2010/main" val="3935035058"/>
      </p:ext>
    </p:extLst>
  </p:cSld>
  <p:clrMapOvr>
    <a:masterClrMapping/>
  </p:clrMapOvr>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309501" y="90143"/>
            <a:ext cx="8261241" cy="4989213"/>
          </a:xfrm>
        </p:spPr>
        <p:txBody>
          <a:bodyPr>
            <a:noAutofit/>
          </a:bodyPr>
          <a:lstStyle/>
          <a:p>
            <a:pPr algn="l"/>
            <a:r>
              <a:rPr lang="pt-BR" sz="4000" dirty="0">
                <a:solidFill>
                  <a:srgbClr val="000000"/>
                </a:solidFill>
              </a:rPr>
              <a:t>REFLEXÃO:</a:t>
            </a:r>
          </a:p>
          <a:p>
            <a:pPr algn="l"/>
            <a:r>
              <a:rPr lang="pt-BR" sz="3600" dirty="0">
                <a:solidFill>
                  <a:srgbClr val="000000"/>
                </a:solidFill>
              </a:rPr>
              <a:t>O que os espíritas e o movimento espírita estão fazendo para atenuar o vigor das dissensões esterilizadoras, para se unirem na tarefa impessoal e comum, apressando a marcha redentora?</a:t>
            </a:r>
          </a:p>
          <a:p>
            <a:pPr algn="l"/>
            <a:r>
              <a:rPr lang="pt-BR" sz="3600" dirty="0">
                <a:solidFill>
                  <a:srgbClr val="000000"/>
                </a:solidFill>
              </a:rPr>
              <a:t>Sabedores de que somente a desunião é o grande inimigo, o que estamos realizando para evitá-la?</a:t>
            </a:r>
          </a:p>
        </p:txBody>
      </p:sp>
    </p:spTree>
    <p:extLst>
      <p:ext uri="{BB962C8B-B14F-4D97-AF65-F5344CB8AC3E}">
        <p14:creationId xmlns:p14="http://schemas.microsoft.com/office/powerpoint/2010/main" val="159444576"/>
      </p:ext>
    </p:extLst>
  </p:cSld>
  <p:clrMapOvr>
    <a:masterClrMapping/>
  </p:clrMapOvr>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56569" y="211909"/>
            <a:ext cx="8767802" cy="3661926"/>
          </a:xfrm>
        </p:spPr>
        <p:txBody>
          <a:bodyPr>
            <a:noAutofit/>
          </a:bodyPr>
          <a:lstStyle/>
          <a:p>
            <a:pPr algn="l"/>
            <a:r>
              <a:rPr lang="pt-BR" sz="2800" dirty="0">
                <a:solidFill>
                  <a:srgbClr val="000000"/>
                </a:solidFill>
              </a:rPr>
              <a:t>Depreende-se, portanto, que a principal questão do espiritualismo é proclamar a necessidade da renovação interior, educando-se o pensamento do homem no Evangelho, para que o lar possa refletir os seus sublimados preceitos. Dentro dessa ação pacífica de educação das criaturas, aliada à prática genuína do bem, repousam as bases da obra de Ismael, cujo objetivo não é a reforma inopinada das instituições, impondo abalos à Natureza, que não dá saltos; é, sim, a regeneração e o levantamento moral dos homens, a fim de que essas mesmas instituições sejam espontaneamente renovadas para o progresso comum.”</a:t>
            </a:r>
          </a:p>
          <a:p>
            <a:pPr algn="just"/>
            <a:r>
              <a:rPr lang="pt-BR" sz="1800" i="1" dirty="0">
                <a:solidFill>
                  <a:schemeClr val="tx1"/>
                </a:solidFill>
              </a:rPr>
              <a:t> Humberto de Campos. Brasil, coração do mundo, pátria do evangelho. Cap. 29. O Espiritismo no Brasil.</a:t>
            </a:r>
            <a:endParaRPr lang="pt-BR" sz="1050" i="1" dirty="0">
              <a:solidFill>
                <a:schemeClr val="tx1"/>
              </a:solidFill>
            </a:endParaRPr>
          </a:p>
        </p:txBody>
      </p:sp>
    </p:spTree>
    <p:extLst>
      <p:ext uri="{BB962C8B-B14F-4D97-AF65-F5344CB8AC3E}">
        <p14:creationId xmlns:p14="http://schemas.microsoft.com/office/powerpoint/2010/main" val="1779858657"/>
      </p:ext>
    </p:extLst>
  </p:cSld>
  <p:clrMapOvr>
    <a:masterClrMapping/>
  </p:clrMapOvr>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309501" y="90143"/>
            <a:ext cx="8261241" cy="4989213"/>
          </a:xfrm>
        </p:spPr>
        <p:txBody>
          <a:bodyPr>
            <a:noAutofit/>
          </a:bodyPr>
          <a:lstStyle/>
          <a:p>
            <a:pPr algn="l"/>
            <a:r>
              <a:rPr lang="pt-BR" sz="4000" dirty="0">
                <a:solidFill>
                  <a:srgbClr val="000000"/>
                </a:solidFill>
              </a:rPr>
              <a:t>REFLEXÃO:</a:t>
            </a:r>
          </a:p>
          <a:p>
            <a:pPr algn="l"/>
            <a:r>
              <a:rPr lang="pt-BR" sz="3600" dirty="0">
                <a:solidFill>
                  <a:srgbClr val="000000"/>
                </a:solidFill>
              </a:rPr>
              <a:t>Sendo o objetivo que repousa nas bases da obra de Ismael a regeneração e o levantamento moral dos homens, e não a reforma inopinada das instituições, o que o movimento espírita está empreendendo  a fim de que essas mesmas instituições sejam espontaneamente renovadas para o progresso comum?</a:t>
            </a:r>
          </a:p>
        </p:txBody>
      </p:sp>
    </p:spTree>
    <p:extLst>
      <p:ext uri="{BB962C8B-B14F-4D97-AF65-F5344CB8AC3E}">
        <p14:creationId xmlns:p14="http://schemas.microsoft.com/office/powerpoint/2010/main" val="161107670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54684</TotalTime>
  <Words>7529</Words>
  <Application>Microsoft Office PowerPoint</Application>
  <PresentationFormat>Apresentação na tela (4:3)</PresentationFormat>
  <Paragraphs>254</Paragraphs>
  <Slides>127</Slides>
  <Notes>0</Notes>
  <HiddenSlides>0</HiddenSlides>
  <MMClips>0</MMClips>
  <ScaleCrop>false</ScaleCrop>
  <HeadingPairs>
    <vt:vector size="6" baseType="variant">
      <vt:variant>
        <vt:lpstr>Fontes usadas</vt:lpstr>
      </vt:variant>
      <vt:variant>
        <vt:i4>2</vt:i4>
      </vt:variant>
      <vt:variant>
        <vt:lpstr>Tema</vt:lpstr>
      </vt:variant>
      <vt:variant>
        <vt:i4>1</vt:i4>
      </vt:variant>
      <vt:variant>
        <vt:lpstr>Títulos de slides</vt:lpstr>
      </vt:variant>
      <vt:variant>
        <vt:i4>127</vt:i4>
      </vt:variant>
    </vt:vector>
  </HeadingPairs>
  <TitlesOfParts>
    <vt:vector size="130" baseType="lpstr">
      <vt:lpstr>Arial</vt:lpstr>
      <vt:lpstr>Calibri</vt:lpstr>
      <vt:lpstr>Office Theme</vt:lpstr>
      <vt:lpstr>Reflexões sobre o Pacto Áureo</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vector>
  </TitlesOfParts>
  <Company>USO DOMESTICO</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Reflexões sobre o Pacto Áureo</dc:title>
  <dc:creator>jorge nery</dc:creator>
  <cp:lastModifiedBy>Malena</cp:lastModifiedBy>
  <cp:revision>23</cp:revision>
  <dcterms:created xsi:type="dcterms:W3CDTF">2019-12-02T20:23:56Z</dcterms:created>
  <dcterms:modified xsi:type="dcterms:W3CDTF">2020-01-27T12:19:02Z</dcterms:modified>
</cp:coreProperties>
</file>