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73" r:id="rId13"/>
    <p:sldId id="269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8D5E"/>
    <a:srgbClr val="C2B9A8"/>
    <a:srgbClr val="C7A0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3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804669-850A-4DE9-9E81-0BBB3EC8EA4B}" type="datetimeFigureOut">
              <a:rPr lang="pt-BR" smtClean="0"/>
              <a:t>09/09/2024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93D50-F7CD-41D1-AE5E-CCB27DEA42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6840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SOM VIAJA ATRAVÉS DO AR É O QUE APRENDEMOS. QUANDO ATINGE OS NOSSOS OUVIDOS, FAZ VIBRAR OS TÍMPANOS E É LEVADO AO CÉREBRO. TRADUZINDO, OUVIMOS. </a:t>
            </a:r>
            <a:r>
              <a:rPr lang="pt-BR" sz="2800" b="0" i="0" dirty="0">
                <a:solidFill>
                  <a:srgbClr val="040C28"/>
                </a:solidFill>
                <a:effectLst/>
                <a:latin typeface="Google Sans"/>
              </a:rPr>
              <a:t>Ouvir</a:t>
            </a:r>
            <a:r>
              <a:rPr lang="pt-BR" sz="28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 é um processo mecânico referente ao sentido da audição, é além de sua vontade, a não ser que tape os ouvidos. Já </a:t>
            </a:r>
            <a:r>
              <a:rPr lang="pt-BR" sz="2800" b="0" i="0" dirty="0">
                <a:solidFill>
                  <a:srgbClr val="040C28"/>
                </a:solidFill>
                <a:effectLst/>
                <a:latin typeface="Google Sans"/>
              </a:rPr>
              <a:t>escutar</a:t>
            </a:r>
            <a:r>
              <a:rPr lang="pt-BR" sz="28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 é uma ação que depende da sua vontade em prestar atenção, tentar entender o que está sendo dito, refletir, e, depois de assimilado o conteúdo, concordar ou não.</a:t>
            </a:r>
            <a:endParaRPr lang="pt-BR" sz="1800" dirty="0">
              <a:solidFill>
                <a:srgbClr val="000000"/>
              </a:solidFill>
              <a:effectLst/>
              <a:highlight>
                <a:srgbClr val="FFFFFF"/>
              </a:highligh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Quando vamos produzir UMA PEÇA, A ORDEM É TEMPESTADE CEREBRAL. TODAS AS IDEIAS SÃO ANOTADAS. NENHUMA É DESPREZADA. OUÇO TODAS.</a:t>
            </a:r>
            <a:endParaRPr lang="pt-BR" sz="1800" dirty="0">
              <a:effectLst/>
              <a:highlight>
                <a:srgbClr val="FFFFFF"/>
              </a:highligh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93D50-F7CD-41D1-AE5E-CCB27DEA424E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90860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O pai DO POVO HEBREU. EM GÊNESIS</a:t>
            </a:r>
            <a:r>
              <a:rPr lang="pt-BR"/>
              <a:t>.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93D50-F7CD-41D1-AE5E-CCB27DEA424E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5669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PARA TODOS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93D50-F7CD-41D1-AE5E-CCB27DEA424E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42005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FORMAR A PESSOA DE BEM. A PRIMEIRA A SER FORMADA NÓS MESMOS PARA PODERMOS SERVIR. QUEM ESTUDA, PARA SI MESMO DEVE ABSORVER O ENSINO. APLICÁ-LO A SI MESMO.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93D50-F7CD-41D1-AE5E-CCB27DEA424E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95384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Integrarmo-nos com o assistido. Quando oferecemos o lanche, nós simplesmente o entregamos como quem se desvencilha de um compromisso? Se oferecemos o lanche em nossa casa, a crianças, adultos ou idosos, nos permitimos sentar ao lado deles, e comer com eles? Isso dirá que não estamos dando comida a eles, estamos compartilhando a nossa refeição. Vejamos como se torna diferente.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93D50-F7CD-41D1-AE5E-CCB27DEA424E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4110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Imagens que selecionamos para nossos marketings, para divulgação dos nossos eventos. O que desejamos transmitir? Desejamos que as pessoas se sintam atraídas e desejem participar? O cartaz, o banner, deve ser convidativo, algo que atraia a atenção. Primeiro item: CLEAN. Informações precisas do que é, onde é, como participa ou seja é livre ou precisa ser feita inscrição? Presencial ou on-line? E para todos nós: *ler com atenção*</a:t>
            </a:r>
          </a:p>
          <a:p>
            <a:r>
              <a:rPr lang="pt-BR" dirty="0"/>
              <a:t>Recebemos um convite para determinada atividade. Vemos somente o cartaz. Não abrimos as informações que vem anexadas e que dizem: qual o local, data e hora de início, se haverá hospedagem/alimentação para os participantes, quem pode participar, como se inscrever, se existe um valor a ser pago, de que forma. </a:t>
            </a:r>
            <a:r>
              <a:rPr lang="pt-BR" dirty="0" err="1"/>
              <a:t>Detalhmentos</a:t>
            </a:r>
            <a:r>
              <a:rPr lang="pt-BR" dirty="0"/>
              <a:t>. Ler tudo, com vagar. Grave defeito dos espíritas: estamos vivendo muito a superficialidade. 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93D50-F7CD-41D1-AE5E-CCB27DEA424E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85164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Marketing equivocado: Compre para ajudar. Primeira questão: o que estamos oferecendo à venda é bom? É útil? Tem preço compatível? Por vezes, alguns produtos que são ofertados à venda extrapolam o bom senso porque as pessoas dizem: Pense que é para ajudar. Vejamos como é mais atrativo: Colabore conosco! Colabore com nossos idosos! Contribua para o bem-estar das nossas crianças! Una-se ao projeto de educação de nossas crianças! 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93D50-F7CD-41D1-AE5E-CCB27DEA424E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85153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Importante que nossos assistidos, sejam crianças, jovens, adultos ou idosos saibam que são seres imortais. Não desejamos transformá-los em espíritas, mas em homens de bem. Se ele sabe que é um ser imortal terá logo a ideia de que não pode ficar acomodado ao que vive. Porque lhe informaremos também que a vida nos é dada para progredirmos e todos podemos progredir. Que ninguém está desamparado porque somos todos filhos de Deus. Esse é um dever que nos compete. Dar o pão, o abrigo, a vestimenta, o Estado pode fornecer. Nosso atendimento é de acolhimento, de aconchego, de abrir mentes. E que mais consolador do que informar de que a morte não existe, de que nossos amores continuam a viver? E que tornaremos a nos encontrar no mundo espiritual e ou em futuras existências. 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93D50-F7CD-41D1-AE5E-CCB27DEA424E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67940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RELIGIÃO É O LAÇO DE FRATERNIDDE QUE A TODOS NOS DEVE UNIR. CONCEITO DE KARDEC.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93D50-F7CD-41D1-AE5E-CCB27DEA424E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739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Além da humanidade. Incentivá-los a olhar as estrelas e a lhes dizer que existem outros mundos, que nosso Pai é o dono do Universo, que todos somos seus herdeiros. E tornaremos a nos encontrar. E talvez essa não seja a primeira vez que nos encontramos.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93D50-F7CD-41D1-AE5E-CCB27DEA424E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19767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 terra sorvendo a água da chuva. PORQUE SOMOS COLOCADOS PARA VIVER EM SOCIEDADE. PARA CONFRATERNIZARMOS, PARA CONVIVERMOS. TODOS, O MEU VIZINHO, O MEU COLEGA DE TRABALHO, O COMPANHEIRO DO CENTROESPÍRITA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93D50-F7CD-41D1-AE5E-CCB27DEA424E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02850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Por isso, eu venho ao seu encontro. Por isso, é importante que eu o visite, que o veja, que eu o ESCUTE, que eu lhe fale. </a:t>
            </a:r>
            <a:r>
              <a:rPr lang="pt-BR"/>
              <a:t>TREINAR ESCUTATÓRIA.</a:t>
            </a:r>
          </a:p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B93D50-F7CD-41D1-AE5E-CCB27DEA424E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8843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286-5A04-4FF2-B58B-93904BE1DC9C}" type="datetimeFigureOut">
              <a:rPr lang="pt-BR" smtClean="0"/>
              <a:t>09/09/2024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E92B2-E5C4-4485-89B2-EF2F77A174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3911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9287" y="365126"/>
            <a:ext cx="6766062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pt-BR" dirty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A3DB5F1C-63CD-4BDA-B267-2AFF2BD947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7" y="365126"/>
            <a:ext cx="1497280" cy="67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162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286-5A04-4FF2-B58B-93904BE1DC9C}" type="datetimeFigureOut">
              <a:rPr lang="pt-BR" smtClean="0"/>
              <a:t>09/09/2024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E92B2-E5C4-4485-89B2-EF2F77A174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844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286-5A04-4FF2-B58B-93904BE1DC9C}" type="datetimeFigureOut">
              <a:rPr lang="pt-BR" smtClean="0"/>
              <a:t>09/09/2024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E92B2-E5C4-4485-89B2-EF2F77A174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490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286-5A04-4FF2-B58B-93904BE1DC9C}" type="datetimeFigureOut">
              <a:rPr lang="pt-BR" smtClean="0"/>
              <a:t>09/09/2024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E92B2-E5C4-4485-89B2-EF2F77A174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4211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286-5A04-4FF2-B58B-93904BE1DC9C}" type="datetimeFigureOut">
              <a:rPr lang="pt-BR" smtClean="0"/>
              <a:t>09/09/2024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E92B2-E5C4-4485-89B2-EF2F77A174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0778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286-5A04-4FF2-B58B-93904BE1DC9C}" type="datetimeFigureOut">
              <a:rPr lang="pt-BR" smtClean="0"/>
              <a:t>09/09/2024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E92B2-E5C4-4485-89B2-EF2F77A174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6147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286-5A04-4FF2-B58B-93904BE1DC9C}" type="datetimeFigureOut">
              <a:rPr lang="pt-BR" smtClean="0"/>
              <a:t>09/09/2024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E92B2-E5C4-4485-89B2-EF2F77A174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9193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286-5A04-4FF2-B58B-93904BE1DC9C}" type="datetimeFigureOut">
              <a:rPr lang="pt-BR" smtClean="0"/>
              <a:t>09/09/2024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E92B2-E5C4-4485-89B2-EF2F77A174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5443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286-5A04-4FF2-B58B-93904BE1DC9C}" type="datetimeFigureOut">
              <a:rPr lang="pt-BR" smtClean="0"/>
              <a:t>09/09/2024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E92B2-E5C4-4485-89B2-EF2F77A174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3486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286-5A04-4FF2-B58B-93904BE1DC9C}" type="datetimeFigureOut">
              <a:rPr lang="pt-BR" smtClean="0"/>
              <a:t>09/09/2024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E92B2-E5C4-4485-89B2-EF2F77A174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8570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8D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50286-5A04-4FF2-B58B-93904BE1DC9C}" type="datetimeFigureOut">
              <a:rPr lang="pt-BR" smtClean="0"/>
              <a:t>09/09/2024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E92B2-E5C4-4485-89B2-EF2F77A174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6249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422327-C9A0-4090-A4E5-0AC5B8A375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737658"/>
            <a:ext cx="7772400" cy="2387600"/>
          </a:xfrm>
        </p:spPr>
        <p:txBody>
          <a:bodyPr>
            <a:normAutofit/>
          </a:bodyPr>
          <a:lstStyle/>
          <a:p>
            <a:r>
              <a:rPr lang="pt-BR" sz="4000" dirty="0">
                <a:solidFill>
                  <a:schemeClr val="bg1"/>
                </a:solidFill>
              </a:rPr>
              <a:t>COMO A COMUNICAÇÃO SOCIAL ESPÍRITA PODE COLABORAR COM A ÁREA DE ASSISTÊNCIA E PROMOÇÃO SOCIAL ESPÍRITA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0E95144D-4536-4695-8703-8E965965F8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07146">
            <a:off x="806822" y="3680332"/>
            <a:ext cx="1282300" cy="260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927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4C7ABB8-8E74-4BE5-B9A6-C270AB46F2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5850" y="1879414"/>
            <a:ext cx="6390715" cy="675528"/>
          </a:xfrm>
        </p:spPr>
        <p:txBody>
          <a:bodyPr/>
          <a:lstStyle/>
          <a:p>
            <a:r>
              <a:rPr lang="pt-BR" dirty="0"/>
              <a:t>A COMUNICAÇÃO É UM FENÔMENO NATURAL</a:t>
            </a:r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4AD5B71E-81BF-4AE3-97EB-6306795FD4CE}"/>
              </a:ext>
            </a:extLst>
          </p:cNvPr>
          <p:cNvSpPr txBox="1">
            <a:spLocks/>
          </p:cNvSpPr>
          <p:nvPr/>
        </p:nvSpPr>
        <p:spPr>
          <a:xfrm>
            <a:off x="1085850" y="2959660"/>
            <a:ext cx="6390715" cy="675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A CHAVE DA COMUNICAÇÃO ESTÁ NO ESCUTAR</a:t>
            </a:r>
          </a:p>
        </p:txBody>
      </p:sp>
    </p:spTree>
    <p:extLst>
      <p:ext uri="{BB962C8B-B14F-4D97-AF65-F5344CB8AC3E}">
        <p14:creationId xmlns:p14="http://schemas.microsoft.com/office/powerpoint/2010/main" val="2710163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8CF6621-06A1-4B75-A035-7B5F8619C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5959" y="1317075"/>
            <a:ext cx="3297891" cy="567951"/>
          </a:xfrm>
        </p:spPr>
        <p:txBody>
          <a:bodyPr/>
          <a:lstStyle/>
          <a:p>
            <a:r>
              <a:rPr lang="pt-BR" dirty="0"/>
              <a:t>ABRAÃO ESCUTA</a:t>
            </a: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59B87E1-4211-4B47-B4F9-53C124D3B0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377" y="432010"/>
            <a:ext cx="2305610" cy="2338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7E7660CB-205A-418B-B755-174267D8B886}"/>
              </a:ext>
            </a:extLst>
          </p:cNvPr>
          <p:cNvSpPr txBox="1">
            <a:spLocks/>
          </p:cNvSpPr>
          <p:nvPr/>
        </p:nvSpPr>
        <p:spPr>
          <a:xfrm>
            <a:off x="2757380" y="3153692"/>
            <a:ext cx="4747933" cy="8644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MOISÉS OUVE A VOZ DE YAWEH E A RETRANSMITE AO POVO</a:t>
            </a:r>
          </a:p>
          <a:p>
            <a:endParaRPr lang="pt-BR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396FBEBC-0506-4C9E-96DC-FD1194DABC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66" y="2172088"/>
            <a:ext cx="2485893" cy="2513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3747B41-F8BC-40C8-9ADE-10FC39C3BA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377" y="4244814"/>
            <a:ext cx="2305610" cy="2296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Espaço Reservado para Conteúdo 2">
            <a:extLst>
              <a:ext uri="{FF2B5EF4-FFF2-40B4-BE49-F238E27FC236}">
                <a16:creationId xmlns:a16="http://schemas.microsoft.com/office/drawing/2014/main" id="{D93FEACE-4F9B-435A-936B-C9B616BDBD5C}"/>
              </a:ext>
            </a:extLst>
          </p:cNvPr>
          <p:cNvSpPr txBox="1">
            <a:spLocks/>
          </p:cNvSpPr>
          <p:nvPr/>
        </p:nvSpPr>
        <p:spPr>
          <a:xfrm>
            <a:off x="149384" y="5139297"/>
            <a:ext cx="5215993" cy="1410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BATISTA – VOZ QUE CLAMA NO DESERTO</a:t>
            </a:r>
          </a:p>
        </p:txBody>
      </p:sp>
    </p:spTree>
    <p:extLst>
      <p:ext uri="{BB962C8B-B14F-4D97-AF65-F5344CB8AC3E}">
        <p14:creationId xmlns:p14="http://schemas.microsoft.com/office/powerpoint/2010/main" val="3413285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5E2D342-485F-4826-9373-48B2B7AF6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481" y="1425792"/>
            <a:ext cx="6663520" cy="4638181"/>
          </a:xfrm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7C0B1D3-8594-4F84-BEEA-E41C5E24BC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7164" y="1611276"/>
            <a:ext cx="5535172" cy="957916"/>
          </a:xfrm>
        </p:spPr>
        <p:txBody>
          <a:bodyPr/>
          <a:lstStyle/>
          <a:p>
            <a:r>
              <a:rPr lang="pt-BR" sz="2800" b="1" dirty="0"/>
              <a:t>Quem tem ouvidos para ouvir, ouça.</a:t>
            </a:r>
          </a:p>
          <a:p>
            <a:pPr algn="r"/>
            <a:r>
              <a:rPr lang="pt-BR" sz="1800" b="1" i="1"/>
              <a:t>Mc, 4:23</a:t>
            </a:r>
            <a:endParaRPr lang="pt-BR" sz="1800" b="1" dirty="0"/>
          </a:p>
        </p:txBody>
      </p:sp>
    </p:spTree>
    <p:extLst>
      <p:ext uri="{BB962C8B-B14F-4D97-AF65-F5344CB8AC3E}">
        <p14:creationId xmlns:p14="http://schemas.microsoft.com/office/powerpoint/2010/main" val="170849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E3C5BF1-2221-4D18-ACD3-328BA52FB8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7140" y="1798330"/>
            <a:ext cx="6126992" cy="794745"/>
          </a:xfrm>
        </p:spPr>
        <p:txBody>
          <a:bodyPr/>
          <a:lstStyle/>
          <a:p>
            <a:r>
              <a:rPr lang="pt-BR" dirty="0"/>
              <a:t>A comunicação espírita é caridosa – </a:t>
            </a:r>
            <a:r>
              <a:rPr lang="pt-BR" b="1" i="1" dirty="0"/>
              <a:t>B I P</a:t>
            </a:r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855DAAAB-0AB1-4FAE-8844-A2248186284C}"/>
              </a:ext>
            </a:extLst>
          </p:cNvPr>
          <p:cNvSpPr txBox="1">
            <a:spLocks/>
          </p:cNvSpPr>
          <p:nvPr/>
        </p:nvSpPr>
        <p:spPr>
          <a:xfrm>
            <a:off x="901605" y="2743437"/>
            <a:ext cx="6618311" cy="20742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b="1" i="1" dirty="0"/>
              <a:t>B</a:t>
            </a:r>
            <a:r>
              <a:rPr lang="pt-BR" dirty="0"/>
              <a:t>enevolência para com todos, </a:t>
            </a:r>
            <a:r>
              <a:rPr lang="pt-BR" b="1" i="1" dirty="0"/>
              <a:t>I</a:t>
            </a:r>
            <a:r>
              <a:rPr lang="pt-BR" dirty="0"/>
              <a:t>ndulgência para as imperfeições dos outros, </a:t>
            </a:r>
            <a:r>
              <a:rPr lang="pt-BR" b="1" i="1" dirty="0"/>
              <a:t>P</a:t>
            </a:r>
            <a:r>
              <a:rPr lang="pt-BR" dirty="0"/>
              <a:t>erdão das ofensas.</a:t>
            </a:r>
          </a:p>
          <a:p>
            <a:pPr algn="r"/>
            <a:r>
              <a:rPr lang="pt-BR" sz="1800" i="1" dirty="0"/>
              <a:t>O livro dos Espíritos, q. 886</a:t>
            </a:r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2922137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81A6929-67DA-458B-9BC3-BE1499A360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2674" y="1811977"/>
            <a:ext cx="5867684" cy="726507"/>
          </a:xfrm>
        </p:spPr>
        <p:txBody>
          <a:bodyPr/>
          <a:lstStyle/>
          <a:p>
            <a:r>
              <a:rPr lang="pt-BR" dirty="0"/>
              <a:t>FUNÇÃO EVANGELIZADORA</a:t>
            </a:r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05F91385-9FA1-4E60-9E08-A02F8C285734}"/>
              </a:ext>
            </a:extLst>
          </p:cNvPr>
          <p:cNvSpPr txBox="1">
            <a:spLocks/>
          </p:cNvSpPr>
          <p:nvPr/>
        </p:nvSpPr>
        <p:spPr>
          <a:xfrm>
            <a:off x="1092674" y="2947016"/>
            <a:ext cx="5867684" cy="7265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FORMAR A PESSOA DE BEM</a:t>
            </a:r>
          </a:p>
        </p:txBody>
      </p:sp>
    </p:spTree>
    <p:extLst>
      <p:ext uri="{BB962C8B-B14F-4D97-AF65-F5344CB8AC3E}">
        <p14:creationId xmlns:p14="http://schemas.microsoft.com/office/powerpoint/2010/main" val="4066788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52AB5B4-B0A7-432C-AEED-A1490854F7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3438" y="2997507"/>
            <a:ext cx="6766162" cy="1178707"/>
          </a:xfrm>
        </p:spPr>
        <p:txBody>
          <a:bodyPr>
            <a:normAutofit/>
          </a:bodyPr>
          <a:lstStyle/>
          <a:p>
            <a:r>
              <a:rPr lang="pt-BR"/>
              <a:t>INTEGRAR PESSOAS</a:t>
            </a:r>
            <a:r>
              <a:rPr lang="pt-BR" dirty="0"/>
              <a:t>, INFORMAÇÕES, INSTITUIÇÕES, ATIVIDADES</a:t>
            </a:r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4D9BAB9D-1156-48AB-9DE6-05DA659555DB}"/>
              </a:ext>
            </a:extLst>
          </p:cNvPr>
          <p:cNvSpPr txBox="1">
            <a:spLocks/>
          </p:cNvSpPr>
          <p:nvPr/>
        </p:nvSpPr>
        <p:spPr>
          <a:xfrm>
            <a:off x="1463438" y="2059912"/>
            <a:ext cx="4393726" cy="862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/>
              <a:t>FUNÇÃO INTEGRADORA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84411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692F03B-320B-4747-B58F-205DAFCA1A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5629" y="1771034"/>
            <a:ext cx="4448317" cy="862984"/>
          </a:xfrm>
        </p:spPr>
        <p:txBody>
          <a:bodyPr/>
          <a:lstStyle/>
          <a:p>
            <a:r>
              <a:rPr lang="pt-BR" dirty="0"/>
              <a:t>FUNÇÃO MIDIÁTICA </a:t>
            </a:r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CB318970-9880-4F2A-9569-F1FDBE930744}"/>
              </a:ext>
            </a:extLst>
          </p:cNvPr>
          <p:cNvSpPr txBox="1">
            <a:spLocks/>
          </p:cNvSpPr>
          <p:nvPr/>
        </p:nvSpPr>
        <p:spPr>
          <a:xfrm>
            <a:off x="1365628" y="2566016"/>
            <a:ext cx="4448317" cy="862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VERDADE, BELEZA, UTILIDADE</a:t>
            </a:r>
          </a:p>
        </p:txBody>
      </p:sp>
    </p:spTree>
    <p:extLst>
      <p:ext uri="{BB962C8B-B14F-4D97-AF65-F5344CB8AC3E}">
        <p14:creationId xmlns:p14="http://schemas.microsoft.com/office/powerpoint/2010/main" val="419555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3DA40A4-DCD5-4AB9-A408-B0176C8D03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9277" y="1839272"/>
            <a:ext cx="4516556" cy="1094996"/>
          </a:xfrm>
        </p:spPr>
        <p:txBody>
          <a:bodyPr/>
          <a:lstStyle/>
          <a:p>
            <a:r>
              <a:rPr lang="pt-BR" dirty="0"/>
              <a:t>O CARTAZ</a:t>
            </a:r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:a16="http://schemas.microsoft.com/office/drawing/2014/main" id="{27866E4C-B3B7-4166-9EEB-9FFDFCDC721B}"/>
              </a:ext>
            </a:extLst>
          </p:cNvPr>
          <p:cNvSpPr txBox="1">
            <a:spLocks/>
          </p:cNvSpPr>
          <p:nvPr/>
        </p:nvSpPr>
        <p:spPr>
          <a:xfrm>
            <a:off x="1379277" y="2828737"/>
            <a:ext cx="4516556" cy="6002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A MENSAGEM</a:t>
            </a:r>
          </a:p>
        </p:txBody>
      </p:sp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73258DFB-3944-4765-87DE-85AB563DE3AE}"/>
              </a:ext>
            </a:extLst>
          </p:cNvPr>
          <p:cNvSpPr txBox="1">
            <a:spLocks/>
          </p:cNvSpPr>
          <p:nvPr/>
        </p:nvSpPr>
        <p:spPr>
          <a:xfrm>
            <a:off x="1379277" y="3818202"/>
            <a:ext cx="4516556" cy="6002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A ILUSTRAÇÃO</a:t>
            </a:r>
          </a:p>
        </p:txBody>
      </p:sp>
    </p:spTree>
    <p:extLst>
      <p:ext uri="{BB962C8B-B14F-4D97-AF65-F5344CB8AC3E}">
        <p14:creationId xmlns:p14="http://schemas.microsoft.com/office/powerpoint/2010/main" val="1849723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1B243CB-8E53-4150-8292-41AEAF8DC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62" y="0"/>
            <a:ext cx="9068430" cy="6858000"/>
          </a:xfrm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B964C39-169F-4797-B8B0-74EC96DB67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21122" y="3057098"/>
            <a:ext cx="2620371" cy="1651379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pt-BR" b="1" dirty="0">
                <a:solidFill>
                  <a:schemeClr val="tx1"/>
                </a:solidFill>
              </a:rPr>
              <a:t>ONDE HOUVER UMA </a:t>
            </a:r>
          </a:p>
          <a:p>
            <a:pPr algn="ctr"/>
            <a:r>
              <a:rPr lang="pt-BR" b="1" dirty="0">
                <a:solidFill>
                  <a:schemeClr val="tx1"/>
                </a:solidFill>
              </a:rPr>
              <a:t>PESSOA, </a:t>
            </a:r>
          </a:p>
          <a:p>
            <a:pPr algn="ctr"/>
            <a:r>
              <a:rPr lang="pt-BR" b="1" dirty="0">
                <a:solidFill>
                  <a:schemeClr val="tx1"/>
                </a:solidFill>
              </a:rPr>
              <a:t>O ESPIRITISMO DEVE</a:t>
            </a:r>
          </a:p>
          <a:p>
            <a:pPr algn="ctr"/>
            <a:r>
              <a:rPr lang="pt-BR" b="1" dirty="0">
                <a:solidFill>
                  <a:schemeClr val="tx1"/>
                </a:solidFill>
              </a:rPr>
              <a:t> CHEGAR</a:t>
            </a:r>
          </a:p>
        </p:txBody>
      </p:sp>
    </p:spTree>
    <p:extLst>
      <p:ext uri="{BB962C8B-B14F-4D97-AF65-F5344CB8AC3E}">
        <p14:creationId xmlns:p14="http://schemas.microsoft.com/office/powerpoint/2010/main" val="561032278"/>
      </p:ext>
    </p:extLst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DC9A986-D482-452A-8F80-6312C2545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5152" y="1433015"/>
            <a:ext cx="5561036" cy="813321"/>
          </a:xfrm>
        </p:spPr>
        <p:txBody>
          <a:bodyPr/>
          <a:lstStyle/>
          <a:p>
            <a:pPr algn="ctr"/>
            <a:r>
              <a:rPr lang="pt-BR" b="1" dirty="0"/>
              <a:t>RELIGIÃO – LAÇO DE FRATERNIDADE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6C8674B-744F-4CFD-B482-EE6C31C107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116" y="2137154"/>
            <a:ext cx="609600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94047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C69AC04-BA7F-4753-A805-14387F801D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7023" y="461537"/>
            <a:ext cx="4748568" cy="822041"/>
          </a:xfrm>
        </p:spPr>
        <p:txBody>
          <a:bodyPr/>
          <a:lstStyle/>
          <a:p>
            <a:pPr algn="ctr"/>
            <a:r>
              <a:rPr lang="pt-BR" b="1" dirty="0"/>
              <a:t>SOMOS TODOS IRMÃOS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C7EE141-7519-4959-BD22-4834F3557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73" y="1188044"/>
            <a:ext cx="8816453" cy="555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03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73A7F3D-18AA-4DBE-8BE7-C91496D5BB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5077" y="1648203"/>
            <a:ext cx="6113344" cy="862984"/>
          </a:xfrm>
        </p:spPr>
        <p:txBody>
          <a:bodyPr/>
          <a:lstStyle/>
          <a:p>
            <a:r>
              <a:rPr lang="pt-BR" dirty="0"/>
              <a:t>A COMUNICAÇÃO ESPÍRITA É CARIDOSA</a:t>
            </a:r>
          </a:p>
        </p:txBody>
      </p:sp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220E9C21-29E2-45FE-AEB0-F429AB258B94}"/>
              </a:ext>
            </a:extLst>
          </p:cNvPr>
          <p:cNvSpPr txBox="1">
            <a:spLocks/>
          </p:cNvSpPr>
          <p:nvPr/>
        </p:nvSpPr>
        <p:spPr>
          <a:xfrm>
            <a:off x="1215077" y="2401104"/>
            <a:ext cx="6113344" cy="862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A terra fala</a:t>
            </a:r>
          </a:p>
        </p:txBody>
      </p:sp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26E0F37F-5511-4EAA-9F98-2DFDE49049D4}"/>
              </a:ext>
            </a:extLst>
          </p:cNvPr>
          <p:cNvSpPr txBox="1">
            <a:spLocks/>
          </p:cNvSpPr>
          <p:nvPr/>
        </p:nvSpPr>
        <p:spPr>
          <a:xfrm>
            <a:off x="1215077" y="3264088"/>
            <a:ext cx="6113344" cy="862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Os seres se comunicam</a:t>
            </a:r>
          </a:p>
        </p:txBody>
      </p:sp>
      <p:sp>
        <p:nvSpPr>
          <p:cNvPr id="7" name="Espaço Reservado para Conteúdo 2">
            <a:extLst>
              <a:ext uri="{FF2B5EF4-FFF2-40B4-BE49-F238E27FC236}">
                <a16:creationId xmlns:a16="http://schemas.microsoft.com/office/drawing/2014/main" id="{76EC3733-73E8-4C8F-8C7F-2864E95B4A5B}"/>
              </a:ext>
            </a:extLst>
          </p:cNvPr>
          <p:cNvSpPr txBox="1">
            <a:spLocks/>
          </p:cNvSpPr>
          <p:nvPr/>
        </p:nvSpPr>
        <p:spPr>
          <a:xfrm>
            <a:off x="1215077" y="4127072"/>
            <a:ext cx="6113344" cy="862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Lei de sociedade</a:t>
            </a:r>
          </a:p>
        </p:txBody>
      </p:sp>
    </p:spTree>
    <p:extLst>
      <p:ext uri="{BB962C8B-B14F-4D97-AF65-F5344CB8AC3E}">
        <p14:creationId xmlns:p14="http://schemas.microsoft.com/office/powerpoint/2010/main" val="2535148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7056849-BAE3-46AD-BD56-74EB9D24D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1283" y="3053924"/>
            <a:ext cx="5362717" cy="1094996"/>
          </a:xfrm>
        </p:spPr>
        <p:txBody>
          <a:bodyPr/>
          <a:lstStyle/>
          <a:p>
            <a:r>
              <a:rPr lang="pt-BR" dirty="0"/>
              <a:t>ACIMA DE TUDO, SOU SEU IRMÃO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D69E133-B00D-4F70-B211-A5F09D126D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83" y="1455311"/>
            <a:ext cx="3525595" cy="5100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08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</TotalTime>
  <Words>951</Words>
  <Application>Microsoft Office PowerPoint</Application>
  <PresentationFormat>Apresentação na tela (4:3)</PresentationFormat>
  <Paragraphs>57</Paragraphs>
  <Slides>14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1" baseType="lpstr">
      <vt:lpstr>Aptos</vt:lpstr>
      <vt:lpstr>Arial</vt:lpstr>
      <vt:lpstr>Calibri</vt:lpstr>
      <vt:lpstr>Calibri Light</vt:lpstr>
      <vt:lpstr>Google Sans</vt:lpstr>
      <vt:lpstr>Times New Roman</vt:lpstr>
      <vt:lpstr>Tema do Office</vt:lpstr>
      <vt:lpstr>COMO A COMUNICAÇÃO SOCIAL ESPÍRITA PODE COLABORAR COM A ÁREA DE ASSISTÊNCIA E PROMOÇÃO SOCIAL ESPÍRITA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COMO A COMUNICAÇÃO SOCIAL ESPÍRITA PODE COLABORAR COM A ÁREA DE ASSISTÊNCIA E PROMOÇÃO SOCIAL ESPÍRITA</dc:title>
  <dc:creator>Mary</dc:creator>
  <cp:lastModifiedBy>Mary</cp:lastModifiedBy>
  <cp:revision>22</cp:revision>
  <dcterms:created xsi:type="dcterms:W3CDTF">2024-06-12T16:52:19Z</dcterms:created>
  <dcterms:modified xsi:type="dcterms:W3CDTF">2024-09-09T13:45:36Z</dcterms:modified>
</cp:coreProperties>
</file>