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4"/>
  </p:notesMasterIdLst>
  <p:sldIdLst>
    <p:sldId id="392" r:id="rId2"/>
    <p:sldId id="438" r:id="rId3"/>
    <p:sldId id="439" r:id="rId4"/>
    <p:sldId id="440" r:id="rId5"/>
    <p:sldId id="511" r:id="rId6"/>
    <p:sldId id="510" r:id="rId7"/>
    <p:sldId id="441" r:id="rId8"/>
    <p:sldId id="442" r:id="rId9"/>
    <p:sldId id="443" r:id="rId10"/>
    <p:sldId id="444" r:id="rId11"/>
    <p:sldId id="479" r:id="rId12"/>
    <p:sldId id="431" r:id="rId13"/>
    <p:sldId id="467" r:id="rId14"/>
    <p:sldId id="445" r:id="rId15"/>
    <p:sldId id="446" r:id="rId16"/>
    <p:sldId id="447" r:id="rId17"/>
    <p:sldId id="478" r:id="rId18"/>
    <p:sldId id="476" r:id="rId19"/>
    <p:sldId id="477" r:id="rId20"/>
    <p:sldId id="483" r:id="rId21"/>
    <p:sldId id="482" r:id="rId22"/>
    <p:sldId id="509" r:id="rId23"/>
    <p:sldId id="508" r:id="rId24"/>
    <p:sldId id="449" r:id="rId25"/>
    <p:sldId id="450" r:id="rId26"/>
    <p:sldId id="451" r:id="rId27"/>
    <p:sldId id="452" r:id="rId28"/>
    <p:sldId id="454" r:id="rId29"/>
    <p:sldId id="453" r:id="rId30"/>
    <p:sldId id="455" r:id="rId31"/>
    <p:sldId id="456" r:id="rId32"/>
    <p:sldId id="457" r:id="rId33"/>
    <p:sldId id="458" r:id="rId34"/>
    <p:sldId id="459" r:id="rId35"/>
    <p:sldId id="512" r:id="rId36"/>
    <p:sldId id="466" r:id="rId37"/>
    <p:sldId id="460" r:id="rId38"/>
    <p:sldId id="468" r:id="rId39"/>
    <p:sldId id="461" r:id="rId40"/>
    <p:sldId id="462" r:id="rId41"/>
    <p:sldId id="463" r:id="rId42"/>
    <p:sldId id="474" r:id="rId43"/>
  </p:sldIdLst>
  <p:sldSz cx="9144000" cy="6858000" type="screen4x3"/>
  <p:notesSz cx="6858000" cy="9144000"/>
  <p:defaultTextStyle>
    <a:defPPr>
      <a:defRPr lang="pt-BR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Lucida Console" pitchFamily="49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F5DF"/>
    <a:srgbClr val="008000"/>
    <a:srgbClr val="F3DD81"/>
    <a:srgbClr val="FF9933"/>
    <a:srgbClr val="333399"/>
    <a:srgbClr val="FBE785"/>
    <a:srgbClr val="FD7A21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99" autoAdjust="0"/>
    <p:restoredTop sz="96154" autoAdjust="0"/>
  </p:normalViewPr>
  <p:slideViewPr>
    <p:cSldViewPr>
      <p:cViewPr>
        <p:scale>
          <a:sx n="33" d="100"/>
          <a:sy n="33" d="100"/>
        </p:scale>
        <p:origin x="-2976" y="-12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5" d="100"/>
        <a:sy n="4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CF325023-E867-4D44-8F52-78732763B0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5881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397A65-50D2-4C01-AABB-4CA457AEA6C1}" type="slidenum">
              <a:rPr lang="pt-BR" smtClean="0"/>
              <a:pPr/>
              <a:t>9</a:t>
            </a:fld>
            <a:endParaRPr lang="pt-BR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C8885A-DFE9-4747-8E49-D5D85A4F65FF}" type="slidenum">
              <a:rPr lang="pt-BR" smtClean="0"/>
              <a:pPr/>
              <a:t>16</a:t>
            </a:fld>
            <a:endParaRPr lang="pt-BR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E30E55-7F3F-4C50-B029-ADC488C8AC11}" type="slidenum">
              <a:rPr lang="pt-BR" smtClean="0"/>
              <a:pPr/>
              <a:t>41</a:t>
            </a:fld>
            <a:endParaRPr lang="pt-BR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F8D18-478B-457C-875A-D2D67C779D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781F1-37BC-4830-8EEA-9026C9070E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4395A-AE57-4B0A-AF52-3F254640222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E410A-ADE1-4A4C-83CA-522FF4283C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1C80D2-545E-4112-8D15-2DAC9E81E9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7DFED-26F3-445C-95BB-750C7C39FD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7A268-A1F2-4799-96D0-7AB2DBBA4F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5B693-C457-4D74-8D83-5ECF531621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941A2-91E4-4F33-A30E-76DBEBF9D5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5A06F-DAEE-49C7-874F-8652F46510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23B90-84BE-4318-B7CB-7BDB91F978C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21824-9244-4DD7-AF3E-9141632085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7859F-74B1-442A-8ABB-5CE9DA41C0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FCX-Perri</a:t>
            </a:r>
            <a:endParaRPr lang="pt-BR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F9114-4594-4DC7-8548-D1ACAA9B90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DE184AB-37ED-4AD8-ABA6-6D301F484D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  <p:sldLayoutId id="2147484005" r:id="rId12"/>
    <p:sldLayoutId id="2147484006" r:id="rId13"/>
    <p:sldLayoutId id="2147484007" r:id="rId14"/>
  </p:sldLayoutIdLst>
  <p:transition spd="slow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google.ch/imgres?imgurl=http://users.linkexpress.com.br/ceabm/Bezerra%20de%20Menezes.gif&amp;imgrefurl=http://users.linkexpress.com.br/ceabm/DBezerra.htm&amp;usg=__lCMV9NKIObkzUGweK0KYpGf2s6c=&amp;h=389&amp;w=321&amp;sz=85&amp;hl=de&amp;start=2&amp;tbnid=UfojhBNDclYSaM:&amp;tbnh=123&amp;tbnw=101&amp;prev=/images?q%3Dbezerra%2Bde%2Bmenezes%26gbv%3D2%26hl%3Dde%26sa%3D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google.ch/imgres?imgurl=http://users.linkexpress.com.br/ceabm/Bezerra%20de%20Menezes.gif&amp;imgrefurl=http://users.linkexpress.com.br/ceabm/DBezerra.htm&amp;usg=__lCMV9NKIObkzUGweK0KYpGf2s6c=&amp;h=389&amp;w=321&amp;sz=85&amp;hl=de&amp;start=2&amp;tbnid=UfojhBNDclYSaM:&amp;tbnh=123&amp;tbnw=101&amp;prev=/images?q%3Dbezerra%2Bde%2Bmenezes%26gbv%3D2%26hl%3Dde%26sa%3D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6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Word_97_-_2003_Document1.doc"/><Relationship Id="rId5" Type="http://schemas.openxmlformats.org/officeDocument/2006/relationships/oleObject" Target="../embeddings/oleObject2.bin"/><Relationship Id="rId4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71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35175" t="31320" r="33272" b="20357"/>
          <a:stretch>
            <a:fillRect/>
          </a:stretch>
        </p:blipFill>
        <p:spPr bwMode="auto">
          <a:xfrm>
            <a:off x="1143000" y="428625"/>
            <a:ext cx="6931025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-84138" y="6670675"/>
            <a:ext cx="62388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Rectangle 4"/>
          <p:cNvSpPr>
            <a:spLocks noChangeArrowheads="1"/>
          </p:cNvSpPr>
          <p:nvPr/>
        </p:nvSpPr>
        <p:spPr bwMode="auto">
          <a:xfrm>
            <a:off x="3071813" y="1428736"/>
            <a:ext cx="5892800" cy="10064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CHICO XAVIER </a:t>
            </a: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E O </a:t>
            </a: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pt-B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IDEAL DE UNIÃO</a:t>
            </a: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endParaRPr lang="pt-B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59750" name="Picture 6" descr="Mão Chico Xavier"/>
          <p:cNvPicPr>
            <a:picLocks noChangeAspect="1" noChangeArrowheads="1"/>
          </p:cNvPicPr>
          <p:nvPr/>
        </p:nvPicPr>
        <p:blipFill>
          <a:blip r:embed="rId2" cstate="print"/>
          <a:srcRect l="24077" r="4977"/>
          <a:stretch>
            <a:fillRect/>
          </a:stretch>
        </p:blipFill>
        <p:spPr bwMode="auto">
          <a:xfrm>
            <a:off x="539750" y="1052513"/>
            <a:ext cx="2190750" cy="2447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9751" name="Picture 7" descr="CapaChico"/>
          <p:cNvPicPr>
            <a:picLocks noChangeAspect="1" noChangeArrowheads="1"/>
          </p:cNvPicPr>
          <p:nvPr/>
        </p:nvPicPr>
        <p:blipFill>
          <a:blip r:embed="rId3" cstate="print"/>
          <a:srcRect b="1636"/>
          <a:stretch>
            <a:fillRect/>
          </a:stretch>
        </p:blipFill>
        <p:spPr bwMode="auto">
          <a:xfrm>
            <a:off x="1236663" y="3141663"/>
            <a:ext cx="2182812" cy="32400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m 6" descr="02_17_0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1214438"/>
            <a:ext cx="8929687" cy="44831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6147" name="CaixaDeTexto 2"/>
          <p:cNvSpPr txBox="1">
            <a:spLocks noChangeArrowheads="1"/>
          </p:cNvSpPr>
          <p:nvPr/>
        </p:nvSpPr>
        <p:spPr bwMode="auto">
          <a:xfrm>
            <a:off x="2143125" y="6143625"/>
            <a:ext cx="5505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rial Black" pitchFamily="34" charset="0"/>
              </a:rPr>
              <a:t>(</a:t>
            </a:r>
            <a:r>
              <a:rPr lang="pt-BR" i="1">
                <a:latin typeface="Arial Black" pitchFamily="34" charset="0"/>
              </a:rPr>
              <a:t>Reformador</a:t>
            </a:r>
            <a:r>
              <a:rPr lang="pt-BR">
                <a:latin typeface="Arial Black" pitchFamily="34" charset="0"/>
              </a:rPr>
              <a:t>, fevereiro de 2010)</a:t>
            </a: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ChangeArrowheads="1"/>
          </p:cNvSpPr>
          <p:nvPr/>
        </p:nvSpPr>
        <p:spPr bwMode="auto">
          <a:xfrm>
            <a:off x="0" y="-142875"/>
            <a:ext cx="9144000" cy="80756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lIns="539580" tIns="539580" rIns="539580" bIns="539580" anchor="ctr">
            <a:spAutoFit/>
          </a:bodyPr>
          <a:lstStyle/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Em nome do Evangelho</a:t>
            </a:r>
          </a:p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“</a:t>
            </a:r>
            <a:r>
              <a:rPr lang="pt-BR" sz="1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Para que todos sejam um</a:t>
            </a: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” – Jesus. (João, 17:22)</a:t>
            </a:r>
          </a:p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</a:br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rial" charset="0"/>
              <a:cs typeface="Arial" charset="0"/>
            </a:endParaRPr>
          </a:p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	Reunindo-se aos discípulos, empreendeu Jesus a renovação do mundo. [...]</a:t>
            </a:r>
          </a:p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Reunidos, assim, em grande conclave de fraternidade, que os irmãos do Brasil se compenetrem, cada vez mais, do espírito de serviço e </a:t>
            </a:r>
            <a:r>
              <a:rPr lang="pt-BR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renunciação</a:t>
            </a: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, de solidariedade e bondade pura que Jesus nos legou. [...]</a:t>
            </a:r>
          </a:p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O mundo conturbado pede, efetivamente, ação transformadora. Conscientes, porém, de que se faz impraticável a redenção do Todo, sem o </a:t>
            </a:r>
            <a:r>
              <a:rPr lang="pt-BR" sz="1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burilamento</a:t>
            </a: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 das partes, unamo-nos no mesmo roteiro de amor, trabalho, auxílio, educação, solidariedade, valor e sacrifício que caracterizou a atitude do Cristo em comunhão com os homens, servindo e esperando o futuro, em seu exemplo de abnegação, para que todos sejamos um, em sintonia sublime com os desígnios do Supremo Senhor.</a:t>
            </a:r>
          </a:p>
          <a:p>
            <a:pPr indent="449263" defTabSz="449263" eaLnBrk="1" hangingPunct="1">
              <a:defRPr/>
            </a:pPr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rial" charset="0"/>
              <a:cs typeface="Arial" charset="0"/>
            </a:endParaRPr>
          </a:p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Emmanuel</a:t>
            </a:r>
          </a:p>
          <a:p>
            <a:pPr indent="449263" defTabSz="449263"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_________________________________________________________</a:t>
            </a:r>
          </a:p>
          <a:p>
            <a:pPr indent="449263" defTabSz="449263" eaLnBrk="1" hangingPunct="1">
              <a:defRPr/>
            </a:pPr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(Mensagem recebida em 14 de setembro de 1948, pelo médium Francisco Cândido Xavier, em Pedro Leopoldo, Minas, destinada aos irmãos do I Congresso Brasileiro de Unificação, em São Paulo.)</a:t>
            </a:r>
          </a:p>
          <a:p>
            <a:pPr indent="449263" defTabSz="449263" eaLnBrk="1" hangingPunct="1"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Fonte:</a:t>
            </a:r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 Anais do I Congresso Brasileiro de Unificação, realizado em São Paulo (SP), no período de 31 de outubro a 5 de novembro de 1948, p. 39-41.</a:t>
            </a:r>
          </a:p>
          <a:p>
            <a:pPr indent="449263" defTabSz="449263">
              <a:defRPr/>
            </a:pP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rial" charset="0"/>
            </a:endParaRPr>
          </a:p>
          <a:p>
            <a:pPr indent="449263" defTabSz="449263">
              <a:defRPr/>
            </a:pP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rial" charset="0"/>
            </a:endParaRPr>
          </a:p>
        </p:txBody>
      </p:sp>
      <p:pic>
        <p:nvPicPr>
          <p:cNvPr id="4" name="Picture 2" descr="Ampliar imagem"/>
          <p:cNvPicPr>
            <a:picLocks noChangeAspect="1" noChangeArrowheads="1"/>
          </p:cNvPicPr>
          <p:nvPr/>
        </p:nvPicPr>
        <p:blipFill>
          <a:blip r:embed="rId2" cstate="print"/>
          <a:srcRect l="12306" r="14139"/>
          <a:stretch>
            <a:fillRect/>
          </a:stretch>
        </p:blipFill>
        <p:spPr bwMode="auto">
          <a:xfrm>
            <a:off x="261033" y="332657"/>
            <a:ext cx="953381" cy="12961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172" name="Picture 3" descr="ChicoXavier-40y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5363" y="474663"/>
            <a:ext cx="647700" cy="865187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aravana_da_Fraternidade-Mont.Reto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0825" y="-215900"/>
            <a:ext cx="9431338" cy="707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Box 5"/>
          <p:cNvSpPr txBox="1">
            <a:spLocks noChangeArrowheads="1"/>
          </p:cNvSpPr>
          <p:nvPr/>
        </p:nvSpPr>
        <p:spPr bwMode="auto">
          <a:xfrm>
            <a:off x="1476375" y="5014913"/>
            <a:ext cx="6731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Arial Black" pitchFamily="34" charset="0"/>
              </a:rPr>
              <a:t>Caravana da Fraternidade</a:t>
            </a:r>
            <a:endParaRPr lang="pt-BR" sz="360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.I.-5-LivroL.Machado-FE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504056"/>
            <a:ext cx="4245936" cy="566124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5" name="Picture 2" descr="CaravanaFraternidade-Cap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5998" y="1138932"/>
            <a:ext cx="1847850" cy="2578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20" name="TextBox 5"/>
          <p:cNvSpPr txBox="1">
            <a:spLocks noChangeArrowheads="1"/>
          </p:cNvSpPr>
          <p:nvPr/>
        </p:nvSpPr>
        <p:spPr bwMode="auto">
          <a:xfrm>
            <a:off x="-28575" y="4740275"/>
            <a:ext cx="488791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Arial Black" pitchFamily="34" charset="0"/>
              </a:rPr>
              <a:t>Lançamento </a:t>
            </a:r>
          </a:p>
          <a:p>
            <a:r>
              <a:rPr lang="en-US" b="1">
                <a:latin typeface="Arial Black" pitchFamily="34" charset="0"/>
              </a:rPr>
              <a:t>da Edição FEB</a:t>
            </a:r>
          </a:p>
          <a:p>
            <a:r>
              <a:rPr lang="en-US" b="1">
                <a:latin typeface="Arial Black" pitchFamily="34" charset="0"/>
              </a:rPr>
              <a:t>de</a:t>
            </a:r>
          </a:p>
          <a:p>
            <a:r>
              <a:rPr lang="en-US" b="1" i="1">
                <a:latin typeface="Arial Black" pitchFamily="34" charset="0"/>
              </a:rPr>
              <a:t>A Caravana da Fraternidade</a:t>
            </a:r>
            <a:endParaRPr lang="pt-BR" b="1" i="1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ChangeArrowheads="1"/>
          </p:cNvSpPr>
          <p:nvPr/>
        </p:nvSpPr>
        <p:spPr bwMode="auto">
          <a:xfrm>
            <a:off x="0" y="0"/>
            <a:ext cx="9144000" cy="7416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pt-BR" sz="18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pt-BR" sz="1800" b="1" i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pt-BR" sz="1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charset="0"/>
                <a:cs typeface="Arial" charset="0"/>
              </a:rPr>
              <a:t>MENSAGEM DESTINADA AOS CARAVANEIROS</a:t>
            </a:r>
          </a:p>
          <a:p>
            <a:pPr eaLnBrk="1" hangingPunct="1">
              <a:defRPr/>
            </a:pPr>
            <a:endParaRPr lang="pt-BR" sz="1800" b="1" i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pt-BR" sz="18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	“Meus amigos, muita paz. [...]</a:t>
            </a:r>
          </a:p>
          <a:p>
            <a:pPr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	Jesus é o centro divino da verdade e do amor, em torno do qual gravitamos e progredimos. [...]</a:t>
            </a:r>
          </a:p>
          <a:p>
            <a:pPr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	Daí, o imperativo de nossa unificação nos alicerces do serviço. Claro que a </a:t>
            </a:r>
            <a:r>
              <a:rPr lang="pt-BR" sz="1800" b="1" i="1" dirty="0">
                <a:solidFill>
                  <a:schemeClr val="bg1"/>
                </a:solidFill>
                <a:latin typeface="Arial" charset="0"/>
                <a:cs typeface="Arial" charset="0"/>
              </a:rPr>
              <a:t>sintonia absoluta de todas as interpretações doutrinárias num foco único de visão e realização, </a:t>
            </a: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[...]</a:t>
            </a:r>
          </a:p>
          <a:p>
            <a:pPr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	</a:t>
            </a:r>
            <a:r>
              <a:rPr lang="pt-BR" sz="1800" b="1" i="1" dirty="0">
                <a:solidFill>
                  <a:schemeClr val="bg1"/>
                </a:solidFill>
                <a:latin typeface="Arial" charset="0"/>
                <a:cs typeface="Arial" charset="0"/>
              </a:rPr>
              <a:t>Que os trabalhadores do bem sejam honrados na posição digna em que se colocam</a:t>
            </a: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. Cultuemos, acima de tudo, a solidariedade legítima. Nossa </a:t>
            </a:r>
            <a:r>
              <a:rPr lang="pt-BR" sz="1800" b="1" i="1" dirty="0">
                <a:solidFill>
                  <a:schemeClr val="bg1"/>
                </a:solidFill>
                <a:latin typeface="Arial" charset="0"/>
                <a:cs typeface="Arial" charset="0"/>
              </a:rPr>
              <a:t>união portanto, há de começar na luz da boa vontade</a:t>
            </a: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. [...]</a:t>
            </a:r>
          </a:p>
          <a:p>
            <a:pPr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	Guardemos boa vontade uns para com outros, aprendendo e servindo com o Senhor, e felicitando aos companheiros que se confiaram à tarefa sublime da confraternização, usando o próprio esforço. </a:t>
            </a:r>
          </a:p>
          <a:p>
            <a:pPr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	Rogo ao Divino Mestre nos fortaleça e ajude a todos nós.</a:t>
            </a:r>
          </a:p>
          <a:p>
            <a:pPr eaLnBrk="1" hangingPunct="1">
              <a:defRPr/>
            </a:pPr>
            <a:r>
              <a:rPr lang="pt-BR" sz="1800" b="1" dirty="0">
                <a:solidFill>
                  <a:schemeClr val="bg1"/>
                </a:solidFill>
                <a:latin typeface="Arial" charset="0"/>
                <a:cs typeface="Arial" charset="0"/>
              </a:rPr>
              <a:t>EMMANUEL                        </a:t>
            </a:r>
          </a:p>
          <a:p>
            <a:pPr eaLnBrk="1" hangingPunct="1">
              <a:defRPr/>
            </a:pPr>
            <a:endParaRPr lang="pt-BR" sz="18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pt-BR" sz="18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pt-BR" sz="1600" b="1" dirty="0">
                <a:solidFill>
                  <a:schemeClr val="bg1"/>
                </a:solidFill>
                <a:latin typeface="Arial" charset="0"/>
                <a:cs typeface="Arial" charset="0"/>
              </a:rPr>
              <a:t>Mensagem recebida em Pedro Leopoldo, em sessão no Centro Esp. Luís Gonzaga, a 11 de dezembro de 1950, por intermédio de Francisco Cândido Xavier, e destinada  aos Caravaneiros presentes.</a:t>
            </a:r>
          </a:p>
          <a:p>
            <a:pPr eaLnBrk="1" hangingPunct="1">
              <a:defRPr/>
            </a:pPr>
            <a:endParaRPr lang="pt-BR" sz="1600" b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pt-BR" sz="1600" b="1" i="1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eaLnBrk="1" hangingPunct="1">
              <a:defRPr/>
            </a:pPr>
            <a:endParaRPr lang="pt-BR" sz="1800" b="1" i="1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0243" name="Rectangle 9"/>
          <p:cNvSpPr>
            <a:spLocks noChangeArrowheads="1"/>
          </p:cNvSpPr>
          <p:nvPr/>
        </p:nvSpPr>
        <p:spPr bwMode="auto">
          <a:xfrm>
            <a:off x="0" y="6537325"/>
            <a:ext cx="9144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1600" b="1">
                <a:solidFill>
                  <a:schemeClr val="bg1"/>
                </a:solidFill>
                <a:latin typeface="Arial Black" pitchFamily="34" charset="0"/>
              </a:rPr>
              <a:t>MACHADO, Leopoldo. </a:t>
            </a:r>
            <a:r>
              <a:rPr lang="pt-BR" sz="1600" b="1" i="1">
                <a:solidFill>
                  <a:schemeClr val="bg1"/>
                </a:solidFill>
                <a:latin typeface="Arial Black" pitchFamily="34" charset="0"/>
              </a:rPr>
              <a:t>A Caravana da Fraternidade</a:t>
            </a:r>
            <a:r>
              <a:rPr lang="pt-BR" sz="1600" b="1">
                <a:solidFill>
                  <a:schemeClr val="bg1"/>
                </a:solidFill>
                <a:latin typeface="Arial Black" pitchFamily="34" charset="0"/>
              </a:rPr>
              <a:t>. Rio de Janeiro: FEB, 2010.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 l="50256" t="21643" r="22445" b="14824"/>
          <a:stretch>
            <a:fillRect/>
          </a:stretch>
        </p:blipFill>
        <p:spPr bwMode="auto">
          <a:xfrm>
            <a:off x="168495" y="171337"/>
            <a:ext cx="974481" cy="132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245" name="Picture 3" descr="ChicoXavier-40y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7263" y="474663"/>
            <a:ext cx="757237" cy="1009650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/>
          <p:cNvSpPr>
            <a:spLocks noChangeArrowheads="1"/>
          </p:cNvSpPr>
          <p:nvPr/>
        </p:nvSpPr>
        <p:spPr bwMode="auto">
          <a:xfrm>
            <a:off x="344488" y="2805113"/>
            <a:ext cx="84550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450850"/>
            <a:r>
              <a:rPr lang="pt-BR" b="1" i="1">
                <a:latin typeface="Arial Black" pitchFamily="34" charset="0"/>
              </a:rPr>
              <a:t>“[...] Unamo-nos, irmãos, enquanto fulge o dia,</a:t>
            </a:r>
            <a:endParaRPr lang="pt-BR" b="1">
              <a:latin typeface="Arial Black" pitchFamily="34" charset="0"/>
            </a:endParaRPr>
          </a:p>
          <a:p>
            <a:pPr indent="450850"/>
            <a:r>
              <a:rPr lang="pt-BR" b="1" i="1">
                <a:latin typeface="Arial Black" pitchFamily="34" charset="0"/>
              </a:rPr>
              <a:t>Guiando o arado à frente, em plena primavera,</a:t>
            </a:r>
            <a:endParaRPr lang="pt-BR" b="1">
              <a:latin typeface="Arial Black" pitchFamily="34" charset="0"/>
            </a:endParaRPr>
          </a:p>
          <a:p>
            <a:pPr indent="450850"/>
            <a:r>
              <a:rPr lang="pt-BR" b="1" i="1">
                <a:latin typeface="Arial Black" pitchFamily="34" charset="0"/>
              </a:rPr>
              <a:t>Pela Fraternidade, a fé nobre e sincera</a:t>
            </a:r>
            <a:endParaRPr lang="pt-BR" b="1">
              <a:latin typeface="Arial Black" pitchFamily="34" charset="0"/>
            </a:endParaRPr>
          </a:p>
          <a:p>
            <a:pPr indent="450850"/>
            <a:r>
              <a:rPr lang="pt-BR" b="1" i="1">
                <a:latin typeface="Arial Black" pitchFamily="34" charset="0"/>
              </a:rPr>
              <a:t>Edifica, entre nós, o Reino da Harmonia.”</a:t>
            </a:r>
          </a:p>
        </p:txBody>
      </p:sp>
      <p:sp>
        <p:nvSpPr>
          <p:cNvPr id="11267" name="Rectangle 9"/>
          <p:cNvSpPr>
            <a:spLocks noChangeArrowheads="1"/>
          </p:cNvSpPr>
          <p:nvPr/>
        </p:nvSpPr>
        <p:spPr bwMode="auto">
          <a:xfrm>
            <a:off x="2339975" y="698500"/>
            <a:ext cx="59769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latin typeface="Arial Black" pitchFamily="34" charset="0"/>
              </a:rPr>
              <a:t>MACHADO, Leopoldo. </a:t>
            </a:r>
            <a:r>
              <a:rPr lang="pt-BR" sz="2000" b="1" i="1">
                <a:latin typeface="Arial Black" pitchFamily="34" charset="0"/>
              </a:rPr>
              <a:t>A Caravana da Fraternidade</a:t>
            </a:r>
            <a:r>
              <a:rPr lang="pt-BR" sz="2000" b="1">
                <a:latin typeface="Arial Black" pitchFamily="34" charset="0"/>
              </a:rPr>
              <a:t>. Rio de Janeiro: FEB, 2010.</a:t>
            </a:r>
          </a:p>
        </p:txBody>
      </p:sp>
      <p:sp>
        <p:nvSpPr>
          <p:cNvPr id="11268" name="Rectangle 12"/>
          <p:cNvSpPr>
            <a:spLocks noChangeArrowheads="1"/>
          </p:cNvSpPr>
          <p:nvPr/>
        </p:nvSpPr>
        <p:spPr bwMode="auto">
          <a:xfrm>
            <a:off x="5937250" y="4673600"/>
            <a:ext cx="2390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latin typeface="Arial Black" pitchFamily="34" charset="0"/>
              </a:rPr>
              <a:t>Amaral Ornelas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 l="50256" t="21643" r="22445" b="14824"/>
          <a:stretch>
            <a:fillRect/>
          </a:stretch>
        </p:blipFill>
        <p:spPr bwMode="auto">
          <a:xfrm>
            <a:off x="357159" y="260648"/>
            <a:ext cx="1838578" cy="250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ChangeArrowheads="1"/>
          </p:cNvSpPr>
          <p:nvPr/>
        </p:nvSpPr>
        <p:spPr bwMode="auto">
          <a:xfrm>
            <a:off x="393700" y="-915988"/>
            <a:ext cx="8750300" cy="673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pt-BR" b="1">
              <a:latin typeface="Arial Black" pitchFamily="34" charset="0"/>
            </a:endParaRPr>
          </a:p>
          <a:p>
            <a:endParaRPr lang="pt-BR" b="1">
              <a:latin typeface="Arial Black" pitchFamily="34" charset="0"/>
            </a:endParaRPr>
          </a:p>
          <a:p>
            <a:endParaRPr lang="pt-BR" b="1">
              <a:latin typeface="Arial Black" pitchFamily="34" charset="0"/>
            </a:endParaRPr>
          </a:p>
          <a:p>
            <a:r>
              <a:rPr lang="pt-BR" b="1">
                <a:latin typeface="Arial Black" pitchFamily="34" charset="0"/>
              </a:rPr>
              <a:t>“União Fraternal”</a:t>
            </a:r>
          </a:p>
          <a:p>
            <a:endParaRPr lang="pt-BR" b="1">
              <a:latin typeface="Arial Black" pitchFamily="34" charset="0"/>
            </a:endParaRPr>
          </a:p>
          <a:p>
            <a:endParaRPr lang="pt-BR" b="1">
              <a:latin typeface="Arial Black" pitchFamily="34" charset="0"/>
            </a:endParaRPr>
          </a:p>
          <a:p>
            <a:r>
              <a:rPr lang="pt-BR" b="1">
                <a:latin typeface="Arial Black" pitchFamily="34" charset="0"/>
              </a:rPr>
              <a:t>	</a:t>
            </a:r>
            <a:r>
              <a:rPr lang="pt-BR" b="1" i="1">
                <a:latin typeface="Arial Black" pitchFamily="34" charset="0"/>
              </a:rPr>
              <a:t>“A união fraternal é o sonho sublime </a:t>
            </a:r>
          </a:p>
          <a:p>
            <a:r>
              <a:rPr lang="pt-BR" b="1" i="1">
                <a:latin typeface="Arial Black" pitchFamily="34" charset="0"/>
              </a:rPr>
              <a:t>da alma humana, entretanto, </a:t>
            </a:r>
          </a:p>
          <a:p>
            <a:r>
              <a:rPr lang="pt-BR" b="1" i="1">
                <a:latin typeface="Arial Black" pitchFamily="34" charset="0"/>
              </a:rPr>
              <a:t>não se realizará sem que nos </a:t>
            </a:r>
          </a:p>
          <a:p>
            <a:r>
              <a:rPr lang="pt-BR" b="1" i="1">
                <a:latin typeface="Arial Black" pitchFamily="34" charset="0"/>
              </a:rPr>
              <a:t>respeitemos uns aos outros, </a:t>
            </a:r>
          </a:p>
          <a:p>
            <a:r>
              <a:rPr lang="pt-BR" b="1" i="1">
                <a:latin typeface="Arial Black" pitchFamily="34" charset="0"/>
              </a:rPr>
              <a:t>cultivando a harmonia, </a:t>
            </a:r>
          </a:p>
          <a:p>
            <a:r>
              <a:rPr lang="pt-BR" b="1" i="1">
                <a:latin typeface="Arial Black" pitchFamily="34" charset="0"/>
              </a:rPr>
              <a:t>à face do ambiente que </a:t>
            </a:r>
          </a:p>
          <a:p>
            <a:r>
              <a:rPr lang="pt-BR" b="1" i="1">
                <a:latin typeface="Arial Black" pitchFamily="34" charset="0"/>
              </a:rPr>
              <a:t>fomos chamados a servir. </a:t>
            </a:r>
          </a:p>
          <a:p>
            <a:r>
              <a:rPr lang="pt-BR" b="1" i="1">
                <a:latin typeface="Arial Black" pitchFamily="34" charset="0"/>
              </a:rPr>
              <a:t>Somente alcançaremos </a:t>
            </a:r>
          </a:p>
          <a:p>
            <a:r>
              <a:rPr lang="pt-BR" b="1" i="1">
                <a:latin typeface="Arial Black" pitchFamily="34" charset="0"/>
              </a:rPr>
              <a:t>semelhante realização </a:t>
            </a:r>
            <a:r>
              <a:rPr lang="pt-BR" b="1">
                <a:latin typeface="Arial Black" pitchFamily="34" charset="0"/>
              </a:rPr>
              <a:t>procurando </a:t>
            </a:r>
          </a:p>
          <a:p>
            <a:r>
              <a:rPr lang="pt-BR" b="1">
                <a:latin typeface="Arial Black" pitchFamily="34" charset="0"/>
              </a:rPr>
              <a:t>guardar a unidade do espírito pelo vínculo da paz</a:t>
            </a:r>
            <a:r>
              <a:rPr lang="pt-BR" b="1" i="1">
                <a:latin typeface="Arial Black" pitchFamily="34" charset="0"/>
              </a:rPr>
              <a:t>.”</a:t>
            </a:r>
            <a:r>
              <a:rPr lang="pt-BR" b="1">
                <a:latin typeface="Arial Black" pitchFamily="34" charset="0"/>
              </a:rPr>
              <a:t> </a:t>
            </a:r>
          </a:p>
          <a:p>
            <a:endParaRPr lang="pt-BR" b="1">
              <a:latin typeface="Arial Black" pitchFamily="34" charset="0"/>
            </a:endParaRPr>
          </a:p>
          <a:p>
            <a:r>
              <a:rPr lang="pt-BR" b="1">
                <a:latin typeface="Arial Black" pitchFamily="34" charset="0"/>
              </a:rPr>
              <a:t>Emmanuel </a:t>
            </a:r>
          </a:p>
        </p:txBody>
      </p:sp>
      <p:sp>
        <p:nvSpPr>
          <p:cNvPr id="12291" name="Rectangle 7"/>
          <p:cNvSpPr>
            <a:spLocks noChangeArrowheads="1"/>
          </p:cNvSpPr>
          <p:nvPr/>
        </p:nvSpPr>
        <p:spPr bwMode="auto">
          <a:xfrm>
            <a:off x="3427413" y="6389688"/>
            <a:ext cx="2816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 i="1">
                <a:latin typeface="Arial Black" pitchFamily="34" charset="0"/>
              </a:rPr>
              <a:t>(</a:t>
            </a:r>
            <a:r>
              <a:rPr lang="pt-BR" sz="2000" b="1" i="1">
                <a:latin typeface="Arial Black" pitchFamily="34" charset="0"/>
                <a:cs typeface="Kartika" pitchFamily="18" charset="0"/>
              </a:rPr>
              <a:t>Fonte</a:t>
            </a:r>
            <a:r>
              <a:rPr lang="pt-BR" sz="2000" b="1" i="1">
                <a:latin typeface="Arial Black" pitchFamily="34" charset="0"/>
              </a:rPr>
              <a:t> Viva – FEB)</a:t>
            </a:r>
            <a:r>
              <a:rPr lang="pt-BR" sz="2000" b="1">
                <a:latin typeface="Arial Black" pitchFamily="34" charset="0"/>
              </a:rPr>
              <a:t> </a:t>
            </a:r>
          </a:p>
        </p:txBody>
      </p:sp>
      <p:pic>
        <p:nvPicPr>
          <p:cNvPr id="7" name="Picture 6" descr="g593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52"/>
            <a:ext cx="1718246" cy="2571768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mpliar 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00108"/>
            <a:ext cx="3357586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4037013" y="285750"/>
            <a:ext cx="46783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 i="1">
                <a:latin typeface="Arial Black" pitchFamily="34" charset="0"/>
              </a:rPr>
              <a:t>Jesus no Lar</a:t>
            </a:r>
          </a:p>
          <a:p>
            <a:endParaRPr lang="pt-BR" b="1" i="1">
              <a:latin typeface="Arial Black" pitchFamily="34" charset="0"/>
            </a:endParaRPr>
          </a:p>
          <a:p>
            <a:endParaRPr lang="pt-BR" b="1" i="1">
              <a:latin typeface="Arial Black" pitchFamily="34" charset="0"/>
            </a:endParaRPr>
          </a:p>
          <a:p>
            <a:r>
              <a:rPr lang="pt-BR" b="1">
                <a:latin typeface="Arial Black" pitchFamily="34" charset="0"/>
              </a:rPr>
              <a:t>Contém estórias contadas por Jesus </a:t>
            </a:r>
          </a:p>
          <a:p>
            <a:r>
              <a:rPr lang="pt-BR" b="1">
                <a:latin typeface="Arial Black" pitchFamily="34" charset="0"/>
              </a:rPr>
              <a:t>durante encontros</a:t>
            </a:r>
          </a:p>
          <a:p>
            <a:r>
              <a:rPr lang="pt-BR" b="1">
                <a:latin typeface="Arial Black" pitchFamily="34" charset="0"/>
              </a:rPr>
              <a:t> na casa de Pedro.</a:t>
            </a:r>
          </a:p>
          <a:p>
            <a:r>
              <a:rPr lang="pt-BR" b="1">
                <a:latin typeface="Arial Black" pitchFamily="34" charset="0"/>
              </a:rPr>
              <a:t>É recomendada a utilização em conjunto com </a:t>
            </a:r>
            <a:r>
              <a:rPr lang="pt-BR" b="1" i="1">
                <a:latin typeface="Arial Black" pitchFamily="34" charset="0"/>
              </a:rPr>
              <a:t>O Livro dos Espíritos </a:t>
            </a:r>
            <a:r>
              <a:rPr lang="pt-BR" b="1">
                <a:latin typeface="Arial Black" pitchFamily="34" charset="0"/>
              </a:rPr>
              <a:t>e</a:t>
            </a:r>
            <a:r>
              <a:rPr lang="pt-BR" b="1" i="1">
                <a:latin typeface="Arial Black" pitchFamily="34" charset="0"/>
              </a:rPr>
              <a:t> O Evangelho Segundo o Espiritismo </a:t>
            </a:r>
            <a:r>
              <a:rPr lang="pt-BR" b="1">
                <a:latin typeface="Arial Black" pitchFamily="34" charset="0"/>
              </a:rPr>
              <a:t>e outros</a:t>
            </a:r>
            <a:r>
              <a:rPr lang="pt-BR" b="1" i="1">
                <a:latin typeface="Arial Black" pitchFamily="34" charset="0"/>
              </a:rPr>
              <a:t>.</a:t>
            </a:r>
          </a:p>
        </p:txBody>
      </p:sp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857250" y="5157788"/>
            <a:ext cx="77866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Arial Black" pitchFamily="34" charset="0"/>
              </a:rPr>
              <a:t>Reunião familiar semanal.</a:t>
            </a:r>
          </a:p>
          <a:p>
            <a:r>
              <a:rPr lang="pt-BR" b="1">
                <a:latin typeface="Arial Black" pitchFamily="34" charset="0"/>
              </a:rPr>
              <a:t>Possibilidades de ser o início de futuros grupos espíritas.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Mão Chico Xavier"/>
          <p:cNvPicPr>
            <a:picLocks noChangeAspect="1" noChangeArrowheads="1"/>
          </p:cNvPicPr>
          <p:nvPr/>
        </p:nvPicPr>
        <p:blipFill>
          <a:blip r:embed="rId2" cstate="print"/>
          <a:srcRect l="24077" r="4977" b="23247"/>
          <a:stretch>
            <a:fillRect/>
          </a:stretch>
        </p:blipFill>
        <p:spPr bwMode="auto">
          <a:xfrm>
            <a:off x="2643174" y="71414"/>
            <a:ext cx="4664865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786063" y="379413"/>
            <a:ext cx="4357687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0113"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Os cinco romances históricos, ditados por Emmanuel entre 1938 e 1953: </a:t>
            </a:r>
            <a:r>
              <a:rPr lang="pt-B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Há dois mil anos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, </a:t>
            </a:r>
          </a:p>
          <a:p>
            <a:pPr indent="900113">
              <a:defRPr/>
            </a:pP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Cinquenta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pt-B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anos depois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indent="900113">
              <a:defRPr/>
            </a:pPr>
            <a:r>
              <a:rPr lang="pt-B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Paulo e </a:t>
            </a:r>
            <a:r>
              <a:rPr lang="pt-BR" sz="2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Estêvão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indent="900113">
              <a:defRPr/>
            </a:pPr>
            <a:r>
              <a:rPr lang="pt-B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Renúncia</a:t>
            </a: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 e </a:t>
            </a:r>
          </a:p>
          <a:p>
            <a:pPr indent="900113">
              <a:defRPr/>
            </a:pPr>
            <a:r>
              <a:rPr lang="pt-B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ea typeface="Times New Roman" pitchFamily="18" charset="0"/>
                <a:cs typeface="Arial" pitchFamily="34" charset="0"/>
              </a:rPr>
              <a:t>Ave, Cristo!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indent="900113">
              <a:defRPr/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indent="900113">
              <a:defRPr/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indent="900113">
              <a:defRPr/>
            </a:pP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17" name="Picture 5" descr="g593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85728"/>
            <a:ext cx="1751013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8" name="Picture 6" descr="g5923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93815" y="2285992"/>
            <a:ext cx="1677987" cy="252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9" name="Picture 11" descr="g598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38" y="3500438"/>
            <a:ext cx="1714500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0" name="Imagem 12" descr="03_16_0.JPE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922734"/>
            <a:ext cx="1785938" cy="264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1" name="Picture 8" descr="g5920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3237060"/>
            <a:ext cx="1860573" cy="2906584"/>
          </a:xfrm>
          <a:prstGeom prst="rect">
            <a:avLst/>
          </a:prstGeom>
          <a:noFill/>
          <a:ln w="34925">
            <a:solidFill>
              <a:srgbClr val="FFFFFF"/>
            </a:solidFill>
            <a:miter lim="800000"/>
            <a:headEnd/>
            <a:tailE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sp>
        <p:nvSpPr>
          <p:cNvPr id="14345" name="Text Box 10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03_16_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215008"/>
            <a:ext cx="2214578" cy="328543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15363" name="CaixaDeTexto 3"/>
          <p:cNvSpPr txBox="1">
            <a:spLocks noChangeArrowheads="1"/>
          </p:cNvSpPr>
          <p:nvPr/>
        </p:nvSpPr>
        <p:spPr bwMode="auto">
          <a:xfrm>
            <a:off x="2357438" y="66675"/>
            <a:ext cx="6858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 u="sng">
                <a:latin typeface="Arial Black" pitchFamily="34" charset="0"/>
              </a:rPr>
              <a:t>No Caminho de Damasco</a:t>
            </a:r>
            <a:r>
              <a:rPr lang="pt-BR" sz="2000" b="1">
                <a:latin typeface="Arial Black" pitchFamily="34" charset="0"/>
              </a:rPr>
              <a:t>:</a:t>
            </a:r>
          </a:p>
          <a:p>
            <a:r>
              <a:rPr lang="pt-BR" sz="2000" b="1">
                <a:latin typeface="Arial Black" pitchFamily="34" charset="0"/>
              </a:rPr>
              <a:t>“- </a:t>
            </a:r>
            <a:r>
              <a:rPr lang="pt-BR" sz="2000" b="1" i="1">
                <a:latin typeface="Arial Black" pitchFamily="34" charset="0"/>
              </a:rPr>
              <a:t>Saulo!... Saulo!... Por que me persegues?”</a:t>
            </a:r>
          </a:p>
          <a:p>
            <a:endParaRPr lang="pt-BR" sz="2000" b="1">
              <a:latin typeface="Arial Black" pitchFamily="34" charset="0"/>
            </a:endParaRPr>
          </a:p>
          <a:p>
            <a:endParaRPr lang="pt-BR" sz="2000" b="1">
              <a:latin typeface="Arial Black" pitchFamily="34" charset="0"/>
            </a:endParaRPr>
          </a:p>
          <a:p>
            <a:r>
              <a:rPr lang="pt-BR" sz="2000" b="1" u="sng">
                <a:latin typeface="Arial Black" pitchFamily="34" charset="0"/>
              </a:rPr>
              <a:t>Lutas e humilhações</a:t>
            </a:r>
            <a:r>
              <a:rPr lang="pt-BR" sz="2000" b="1">
                <a:latin typeface="Arial Black" pitchFamily="34" charset="0"/>
              </a:rPr>
              <a:t>:</a:t>
            </a:r>
          </a:p>
          <a:p>
            <a:r>
              <a:rPr lang="pt-BR" sz="2000" b="1">
                <a:latin typeface="Arial Black" pitchFamily="34" charset="0"/>
              </a:rPr>
              <a:t>A igreja do “Caminho”...</a:t>
            </a:r>
          </a:p>
          <a:p>
            <a:endParaRPr lang="pt-BR" sz="2000" b="1">
              <a:latin typeface="Arial Black" pitchFamily="34" charset="0"/>
            </a:endParaRPr>
          </a:p>
          <a:p>
            <a:endParaRPr lang="pt-BR" sz="2000" b="1">
              <a:latin typeface="Arial Black" pitchFamily="34" charset="0"/>
            </a:endParaRPr>
          </a:p>
          <a:p>
            <a:r>
              <a:rPr lang="pt-BR" sz="2000" b="1" u="sng">
                <a:latin typeface="Arial Black" pitchFamily="34" charset="0"/>
              </a:rPr>
              <a:t>Primeiros labores apostólicos</a:t>
            </a:r>
            <a:r>
              <a:rPr lang="pt-BR" sz="2000" b="1">
                <a:latin typeface="Arial Black" pitchFamily="34" charset="0"/>
              </a:rPr>
              <a:t>:</a:t>
            </a:r>
          </a:p>
          <a:p>
            <a:r>
              <a:rPr lang="pt-BR" sz="2000" b="1">
                <a:latin typeface="Arial Black" pitchFamily="34" charset="0"/>
              </a:rPr>
              <a:t>Sugestão de Lucas: “cristianismo”</a:t>
            </a:r>
          </a:p>
          <a:p>
            <a:r>
              <a:rPr lang="pt-BR" sz="2000" b="1">
                <a:latin typeface="Arial Black" pitchFamily="34" charset="0"/>
              </a:rPr>
              <a:t>substitui “caminho”;</a:t>
            </a:r>
          </a:p>
          <a:p>
            <a:r>
              <a:rPr lang="pt-BR" sz="2000" b="1">
                <a:latin typeface="Arial Black" pitchFamily="34" charset="0"/>
              </a:rPr>
              <a:t>As polêmicas sobre abrangência do trabalho </a:t>
            </a:r>
          </a:p>
          <a:p>
            <a:r>
              <a:rPr lang="pt-BR" sz="2000" b="1">
                <a:latin typeface="Arial Black" pitchFamily="34" charset="0"/>
              </a:rPr>
              <a:t>e da difusão</a:t>
            </a:r>
          </a:p>
          <a:p>
            <a:endParaRPr lang="pt-BR" sz="2000" b="1">
              <a:latin typeface="Arial Black" pitchFamily="34" charset="0"/>
            </a:endParaRPr>
          </a:p>
          <a:p>
            <a:endParaRPr lang="pt-BR" sz="2000" b="1">
              <a:latin typeface="Arial Black" pitchFamily="34" charset="0"/>
            </a:endParaRPr>
          </a:p>
          <a:p>
            <a:r>
              <a:rPr lang="pt-BR" sz="2000" b="1" u="sng">
                <a:latin typeface="Arial Black" pitchFamily="34" charset="0"/>
              </a:rPr>
              <a:t>As Epístolas</a:t>
            </a:r>
            <a:r>
              <a:rPr lang="pt-BR" sz="2000" b="1">
                <a:latin typeface="Arial Black" pitchFamily="34" charset="0"/>
              </a:rPr>
              <a:t>:</a:t>
            </a:r>
          </a:p>
          <a:p>
            <a:r>
              <a:rPr lang="pt-BR" sz="2000" b="1" i="1">
                <a:latin typeface="Arial Black" pitchFamily="34" charset="0"/>
              </a:rPr>
              <a:t>“- Não te atormentes com as necessidades</a:t>
            </a:r>
          </a:p>
          <a:p>
            <a:r>
              <a:rPr lang="pt-BR" sz="2000" b="1" i="1">
                <a:latin typeface="Arial Black" pitchFamily="34" charset="0"/>
              </a:rPr>
              <a:t>do serviço. É natural que não possas</a:t>
            </a:r>
          </a:p>
          <a:p>
            <a:r>
              <a:rPr lang="pt-BR" sz="2000" b="1" i="1">
                <a:latin typeface="Arial Black" pitchFamily="34" charset="0"/>
              </a:rPr>
              <a:t>assistir pessoalmente a todos, ao mesmo tempo. [...] – Poderás resolver o problema </a:t>
            </a:r>
          </a:p>
          <a:p>
            <a:r>
              <a:rPr lang="pt-BR" sz="2000" b="1" i="1">
                <a:latin typeface="Arial Black" pitchFamily="34" charset="0"/>
              </a:rPr>
              <a:t>escrevendo a todos os irmãos em meu nome”.</a:t>
            </a:r>
          </a:p>
          <a:p>
            <a:endParaRPr lang="pt-BR" sz="2000" b="1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 descr="03_16_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429322"/>
            <a:ext cx="2214578" cy="328543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Box 4"/>
          <p:cNvSpPr txBox="1"/>
          <p:nvPr/>
        </p:nvSpPr>
        <p:spPr>
          <a:xfrm>
            <a:off x="2857500" y="571500"/>
            <a:ext cx="5429250" cy="5262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“As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assembleias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eram dominadas por ascendentes profundos do amor espiritual. A solidariedade estabelecera-se com fundamentos divinos. [...] À união de pensamentos em torno de um objetivo dava ensejo a formosas manifestações de espiritualidade”</a:t>
            </a:r>
          </a:p>
          <a:p>
            <a:pPr>
              <a:defRPr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(Emmanuel/FCX,Paulo e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Estêvão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, cap. “Primeiros Labores Apostólicos”)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0" y="333375"/>
            <a:ext cx="3779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1357313" y="4625975"/>
            <a:ext cx="71643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2000" i="1">
              <a:latin typeface="Arial Black" pitchFamily="34" charset="0"/>
            </a:endParaRPr>
          </a:p>
          <a:p>
            <a:endParaRPr lang="en-US" sz="2000" i="1">
              <a:latin typeface="Arial Black" pitchFamily="34" charset="0"/>
            </a:endParaRPr>
          </a:p>
          <a:p>
            <a:endParaRPr lang="en-US" sz="2000" i="1">
              <a:latin typeface="Arial Black" pitchFamily="34" charset="0"/>
            </a:endParaRPr>
          </a:p>
          <a:p>
            <a:r>
              <a:rPr lang="es-AR" i="1">
                <a:latin typeface="Arial Black" pitchFamily="34" charset="0"/>
              </a:rPr>
              <a:t>(“Unificação”, 1963 – Psic. F. C. Xavier -  Orientação aos Órgãos de Unificação,  FEB, 2010</a:t>
            </a:r>
            <a:r>
              <a:rPr lang="pt-BR" i="1">
                <a:latin typeface="Arial Black" pitchFamily="34" charset="0"/>
              </a:rPr>
              <a:t>)</a:t>
            </a:r>
            <a:r>
              <a:rPr lang="pt-BR">
                <a:latin typeface="Arial Black" pitchFamily="34" charset="0"/>
              </a:rPr>
              <a:t> </a:t>
            </a:r>
            <a:endParaRPr lang="en-US" sz="2000" i="1"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sz="2000" i="1"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sz="2000" i="1"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pt-BR">
              <a:latin typeface="Arial Black" pitchFamily="34" charset="0"/>
            </a:endParaRPr>
          </a:p>
        </p:txBody>
      </p:sp>
      <p:pic>
        <p:nvPicPr>
          <p:cNvPr id="31749" name="Picture 6" descr="http://tbn3.google.com/images?q=tbn:UfojhBNDclYSaM:http://users.linkexpress.com.br/ceabm/Bezerra%2520de%2520Menezes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013" y="188913"/>
            <a:ext cx="1536700" cy="1871662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7413" name="Text Box 7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  <p:sp>
        <p:nvSpPr>
          <p:cNvPr id="17414" name="Rectangle 7"/>
          <p:cNvSpPr>
            <a:spLocks noChangeArrowheads="1"/>
          </p:cNvSpPr>
          <p:nvPr/>
        </p:nvSpPr>
        <p:spPr bwMode="auto">
          <a:xfrm>
            <a:off x="3857625" y="681038"/>
            <a:ext cx="2000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i="1">
                <a:latin typeface="Arial Black" pitchFamily="34" charset="0"/>
              </a:rPr>
              <a:t>Unificação</a:t>
            </a:r>
            <a:endParaRPr lang="pt-BR"/>
          </a:p>
        </p:txBody>
      </p:sp>
      <p:sp>
        <p:nvSpPr>
          <p:cNvPr id="17415" name="Rectangle 8"/>
          <p:cNvSpPr>
            <a:spLocks noChangeArrowheads="1"/>
          </p:cNvSpPr>
          <p:nvPr/>
        </p:nvSpPr>
        <p:spPr bwMode="auto">
          <a:xfrm>
            <a:off x="1214438" y="2000250"/>
            <a:ext cx="764381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Arial Black" pitchFamily="34" charset="0"/>
              </a:rPr>
              <a:t>“[...] O serviço de unificação </a:t>
            </a:r>
          </a:p>
          <a:p>
            <a:r>
              <a:rPr lang="pt-BR" b="1">
                <a:latin typeface="Arial Black" pitchFamily="34" charset="0"/>
              </a:rPr>
              <a:t>em nossas fileiras </a:t>
            </a:r>
          </a:p>
          <a:p>
            <a:r>
              <a:rPr lang="pt-BR" b="1">
                <a:latin typeface="Arial Black" pitchFamily="34" charset="0"/>
              </a:rPr>
              <a:t>é urgente mas não apressado. </a:t>
            </a:r>
          </a:p>
          <a:p>
            <a:r>
              <a:rPr lang="pt-BR" b="1">
                <a:latin typeface="Arial Black" pitchFamily="34" charset="0"/>
              </a:rPr>
              <a:t>Uma afirmativa parece destruir a outra.</a:t>
            </a:r>
          </a:p>
          <a:p>
            <a:r>
              <a:rPr lang="pt-BR" b="1">
                <a:latin typeface="Arial Black" pitchFamily="34" charset="0"/>
              </a:rPr>
              <a:t> Mas não é assim. É urgente porque define o objetivo a que devemos todos visar; mas não apressado, porquanto não nos compete violentar consciência alguma” [...] </a:t>
            </a:r>
            <a:br>
              <a:rPr lang="pt-BR" b="1">
                <a:latin typeface="Arial Black" pitchFamily="34" charset="0"/>
              </a:rPr>
            </a:br>
            <a:endParaRPr lang="pt-BR" b="1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0" y="333375"/>
            <a:ext cx="3779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285750" y="928688"/>
            <a:ext cx="8858250" cy="747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“Seja Allan Kardec,</a:t>
            </a:r>
          </a:p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 não apenas crido ou sentido,</a:t>
            </a:r>
          </a:p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 apregoado ou manifestado a nossa bandeira, </a:t>
            </a:r>
          </a:p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mas suficientemente vivido, sofrido, chorado </a:t>
            </a:r>
          </a:p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e realizado em nossas próprias vidas.</a:t>
            </a:r>
          </a:p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 Sem essa base é difícil forjar o </a:t>
            </a:r>
          </a:p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caráter espírita cristão que o mundo conturbado</a:t>
            </a:r>
          </a:p>
          <a:p>
            <a:pPr eaLnBrk="1" hangingPunct="1">
              <a:spcBef>
                <a:spcPct val="50000"/>
              </a:spcBef>
            </a:pPr>
            <a:r>
              <a:rPr lang="en-US">
                <a:latin typeface="Arial Black" pitchFamily="34" charset="0"/>
              </a:rPr>
              <a:t> espera de nós pela unificação”</a:t>
            </a:r>
          </a:p>
          <a:p>
            <a:endParaRPr lang="en-US" sz="2000" i="1">
              <a:latin typeface="Arial Black" pitchFamily="34" charset="0"/>
            </a:endParaRPr>
          </a:p>
          <a:p>
            <a:r>
              <a:rPr lang="en-US" sz="2000" i="1">
                <a:latin typeface="Arial Black" pitchFamily="34" charset="0"/>
              </a:rPr>
              <a:t>BEZERRA </a:t>
            </a:r>
          </a:p>
          <a:p>
            <a:endParaRPr lang="en-US" sz="2000" i="1">
              <a:latin typeface="Arial Black" pitchFamily="34" charset="0"/>
            </a:endParaRPr>
          </a:p>
          <a:p>
            <a:r>
              <a:rPr lang="es-AR" i="1">
                <a:latin typeface="Arial Black" pitchFamily="34" charset="0"/>
              </a:rPr>
              <a:t>(“Unificação”, 1963 – Psic. F. C. Xavier -  Orientação aos Órgãos de Unificação,  FEB, 2010</a:t>
            </a:r>
            <a:r>
              <a:rPr lang="pt-BR" i="1">
                <a:latin typeface="Arial Black" pitchFamily="34" charset="0"/>
              </a:rPr>
              <a:t>)</a:t>
            </a:r>
            <a:r>
              <a:rPr lang="pt-BR">
                <a:latin typeface="Arial Black" pitchFamily="34" charset="0"/>
              </a:rPr>
              <a:t> </a:t>
            </a:r>
            <a:endParaRPr lang="en-US" sz="2000" i="1"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sz="2000" i="1"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en-US" sz="2000" i="1"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endParaRPr lang="pt-BR">
              <a:latin typeface="Arial Black" pitchFamily="34" charset="0"/>
            </a:endParaRPr>
          </a:p>
        </p:txBody>
      </p:sp>
      <p:pic>
        <p:nvPicPr>
          <p:cNvPr id="31749" name="Picture 6" descr="http://tbn3.google.com/images?q=tbn:UfojhBNDclYSaM:http://users.linkexpress.com.br/ceabm/Bezerra%2520de%2520Menezes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7013" y="188913"/>
            <a:ext cx="1536700" cy="1871662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8437" name="Text Box 7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3857625" y="214313"/>
            <a:ext cx="2000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i="1">
                <a:latin typeface="Arial Black" pitchFamily="34" charset="0"/>
              </a:rPr>
              <a:t>Unificação</a:t>
            </a:r>
            <a:endParaRPr lang="pt-BR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611188" y="5859463"/>
            <a:ext cx="7921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lang="pt-BR" sz="1800" b="1">
                <a:latin typeface="Arial Black" pitchFamily="34" charset="0"/>
                <a:cs typeface="Arial" charset="0"/>
              </a:rPr>
              <a:t>XAVIER, Francisco Cândido. </a:t>
            </a:r>
            <a:r>
              <a:rPr lang="pt-BR" sz="1800" b="1" i="1">
                <a:latin typeface="Arial Black" pitchFamily="34" charset="0"/>
                <a:cs typeface="Arial" charset="0"/>
              </a:rPr>
              <a:t>Religião dos Espíritos</a:t>
            </a:r>
            <a:r>
              <a:rPr lang="pt-BR" sz="1800" b="1">
                <a:latin typeface="Arial Black" pitchFamily="34" charset="0"/>
                <a:cs typeface="Arial" charset="0"/>
              </a:rPr>
              <a:t>. Pelo Espírito Emmanuel. 4. ed. Rio de Janeiro: FEB, 1978, p. 12-13.</a:t>
            </a:r>
          </a:p>
        </p:txBody>
      </p:sp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285750" y="3776663"/>
            <a:ext cx="85693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b="1" i="1">
                <a:latin typeface="Arial Black" pitchFamily="34" charset="0"/>
                <a:cs typeface="Arial" charset="0"/>
              </a:rPr>
              <a:t>“primeiro marco da Religião dos Espíritos, em bases de sabedoria e amor, a refletir o Evangelho, sob a inspiração de Nosso Senhor Jesus-Cristo”</a:t>
            </a:r>
          </a:p>
          <a:p>
            <a:pPr eaLnBrk="1" hangingPunct="1"/>
            <a:endParaRPr lang="pt-BR" b="1" i="1">
              <a:latin typeface="Arial Black" pitchFamily="34" charset="0"/>
              <a:cs typeface="Arial" charset="0"/>
            </a:endParaRPr>
          </a:p>
          <a:p>
            <a:pPr eaLnBrk="1" hangingPunct="1"/>
            <a:r>
              <a:rPr lang="pt-BR" b="1" i="1">
                <a:latin typeface="Arial Black" pitchFamily="34" charset="0"/>
                <a:cs typeface="Arial" charset="0"/>
              </a:rPr>
              <a:t>Emmanuel</a:t>
            </a:r>
          </a:p>
        </p:txBody>
      </p:sp>
      <p:pic>
        <p:nvPicPr>
          <p:cNvPr id="94212" name="Picture 4" descr="g64836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>
            <a:off x="142844" y="115889"/>
            <a:ext cx="1636999" cy="23129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4213" name="Picture 5" descr="Religião dos Espíritos-capa"/>
          <p:cNvPicPr>
            <a:picLocks noChangeAspect="1" noChangeArrowheads="1"/>
          </p:cNvPicPr>
          <p:nvPr/>
        </p:nvPicPr>
        <p:blipFill>
          <a:blip r:embed="rId4" cstate="print"/>
          <a:srcRect l="3004" b="2063"/>
          <a:stretch>
            <a:fillRect/>
          </a:stretch>
        </p:blipFill>
        <p:spPr bwMode="auto">
          <a:xfrm>
            <a:off x="1785918" y="476250"/>
            <a:ext cx="202565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  <p:pic>
        <p:nvPicPr>
          <p:cNvPr id="96261" name="Picture 5" descr="g59836"/>
          <p:cNvPicPr>
            <a:picLocks noChangeAspect="1" noChangeArrowheads="1"/>
          </p:cNvPicPr>
          <p:nvPr/>
        </p:nvPicPr>
        <p:blipFill>
          <a:blip r:embed="rId5" cstate="print">
            <a:lum bright="6000"/>
          </a:blip>
          <a:srcRect/>
          <a:stretch>
            <a:fillRect/>
          </a:stretch>
        </p:blipFill>
        <p:spPr bwMode="auto">
          <a:xfrm>
            <a:off x="3500430" y="433388"/>
            <a:ext cx="1919287" cy="274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98309" name="Picture 5" descr="Livro da Esperança-capa"/>
          <p:cNvPicPr>
            <a:picLocks noChangeAspect="1" noChangeArrowheads="1"/>
          </p:cNvPicPr>
          <p:nvPr/>
        </p:nvPicPr>
        <p:blipFill>
          <a:blip r:embed="rId6" cstate="print">
            <a:lum bright="6000"/>
          </a:blip>
          <a:srcRect l="3004"/>
          <a:stretch>
            <a:fillRect/>
          </a:stretch>
        </p:blipFill>
        <p:spPr bwMode="auto">
          <a:xfrm>
            <a:off x="5214942" y="361951"/>
            <a:ext cx="1887537" cy="2736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00357" name="Picture 5" descr="g5950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94513" y="290513"/>
            <a:ext cx="2014537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1042988" y="620713"/>
            <a:ext cx="7273925" cy="4572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1" hangingPunct="1"/>
            <a:r>
              <a:rPr lang="pt-BR" b="1">
                <a:solidFill>
                  <a:schemeClr val="bg1"/>
                </a:solidFill>
                <a:latin typeface="Arial" charset="0"/>
              </a:rPr>
              <a:t>GRUPOS, SOCIEDADES E CENTROS ESPÍRITAS</a:t>
            </a:r>
          </a:p>
        </p:txBody>
      </p:sp>
      <p:pic>
        <p:nvPicPr>
          <p:cNvPr id="69638" name="Picture 6" descr="Kardec-Tela co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bright="18000"/>
          </a:blip>
          <a:srcRect/>
          <a:stretch>
            <a:fillRect/>
          </a:stretch>
        </p:blipFill>
        <p:spPr>
          <a:xfrm>
            <a:off x="928688" y="1428750"/>
            <a:ext cx="1784350" cy="23431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9639" name="Picture 7" descr="chicoxavier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>
          <a:xfrm>
            <a:off x="6664325" y="1428750"/>
            <a:ext cx="1693863" cy="233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59397" name="Picture 10" descr="LéonDENIS"/>
          <p:cNvPicPr>
            <a:picLocks noChangeAspect="1" noChangeArrowheads="1"/>
          </p:cNvPicPr>
          <p:nvPr/>
        </p:nvPicPr>
        <p:blipFill>
          <a:blip r:embed="rId4" cstate="print"/>
          <a:srcRect l="37733" t="14096" r="31805" b="27609"/>
          <a:stretch>
            <a:fillRect/>
          </a:stretch>
        </p:blipFill>
        <p:spPr bwMode="auto">
          <a:xfrm>
            <a:off x="3929063" y="1409700"/>
            <a:ext cx="1655762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Picture 2" descr="Clique na imagem para fechar a janel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5" y="3929066"/>
            <a:ext cx="4143375" cy="2616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487" name="Retângulo 8"/>
          <p:cNvSpPr>
            <a:spLocks noChangeArrowheads="1"/>
          </p:cNvSpPr>
          <p:nvPr/>
        </p:nvSpPr>
        <p:spPr bwMode="auto">
          <a:xfrm>
            <a:off x="4357688" y="4348163"/>
            <a:ext cx="4572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b="1">
                <a:latin typeface="Arial" charset="0"/>
              </a:rPr>
              <a:t>Orientações sobre Prática Mediúnica</a:t>
            </a:r>
          </a:p>
          <a:p>
            <a:pPr eaLnBrk="1" hangingPunct="1"/>
            <a:r>
              <a:rPr lang="pt-BR" b="1">
                <a:latin typeface="Arial" charset="0"/>
              </a:rPr>
              <a:t>Com base em Allan Kardec, Léon Denis e André Luiz (F.C.X.)</a:t>
            </a:r>
          </a:p>
        </p:txBody>
      </p:sp>
      <p:sp>
        <p:nvSpPr>
          <p:cNvPr id="20488" name="Text Box 9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779838" y="1633538"/>
            <a:ext cx="5113337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t-BR" sz="2800" b="1">
                <a:latin typeface="Arial" charset="0"/>
                <a:cs typeface="Arial" charset="0"/>
              </a:rPr>
              <a:t>Visita de Chico Xavier e Waldo Vieira aos </a:t>
            </a:r>
          </a:p>
          <a:p>
            <a:pPr eaLnBrk="1" hangingPunct="1"/>
            <a:r>
              <a:rPr lang="pt-BR" sz="2800" b="1">
                <a:latin typeface="Arial" charset="0"/>
                <a:cs typeface="Arial" charset="0"/>
              </a:rPr>
              <a:t>Estados Unidos e Europa (1965)</a:t>
            </a:r>
          </a:p>
          <a:p>
            <a:pPr eaLnBrk="1" hangingPunct="1"/>
            <a:endParaRPr lang="pt-BR" sz="2800" b="1">
              <a:latin typeface="Arial" charset="0"/>
              <a:cs typeface="Arial" charset="0"/>
            </a:endParaRP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-36513" y="5207000"/>
            <a:ext cx="9218613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b="1" dirty="0">
                <a:latin typeface="Arial" charset="0"/>
                <a:cs typeface="Arial" charset="0"/>
              </a:rPr>
              <a:t>Fundação do Christian </a:t>
            </a:r>
            <a:r>
              <a:rPr lang="pt-BR" b="1" dirty="0" err="1">
                <a:latin typeface="Arial" charset="0"/>
                <a:cs typeface="Arial" charset="0"/>
              </a:rPr>
              <a:t>Spiritist</a:t>
            </a:r>
            <a:r>
              <a:rPr lang="pt-BR" b="1" dirty="0">
                <a:latin typeface="Arial" charset="0"/>
                <a:cs typeface="Arial" charset="0"/>
              </a:rPr>
              <a:t> Center, com Salim </a:t>
            </a:r>
            <a:r>
              <a:rPr lang="pt-BR" b="1" dirty="0" err="1">
                <a:latin typeface="Arial" charset="0"/>
                <a:cs typeface="Arial" charset="0"/>
              </a:rPr>
              <a:t>J.</a:t>
            </a:r>
            <a:r>
              <a:rPr lang="pt-BR" b="1" dirty="0">
                <a:latin typeface="Arial" charset="0"/>
                <a:cs typeface="Arial" charset="0"/>
              </a:rPr>
              <a:t>Haddad (</a:t>
            </a:r>
            <a:r>
              <a:rPr lang="pt-BR" b="1" dirty="0" err="1">
                <a:latin typeface="Arial" charset="0"/>
                <a:cs typeface="Arial" charset="0"/>
              </a:rPr>
              <a:t>N.C.</a:t>
            </a:r>
            <a:r>
              <a:rPr lang="pt-BR" b="1" dirty="0">
                <a:latin typeface="Arial" charset="0"/>
                <a:cs typeface="Arial" charset="0"/>
              </a:rPr>
              <a:t>)</a:t>
            </a:r>
          </a:p>
          <a:p>
            <a:pPr eaLnBrk="1" hangingPunct="1">
              <a:defRPr/>
            </a:pPr>
            <a:endParaRPr lang="pt-BR" b="1" dirty="0">
              <a:latin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pt-BR" sz="1800" b="1" dirty="0">
                <a:latin typeface="Arial" charset="0"/>
                <a:cs typeface="Arial" charset="0"/>
              </a:rPr>
              <a:t>(“</a:t>
            </a:r>
            <a:r>
              <a:rPr lang="pt-BR" sz="18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Entre Irmãos de Outras Terras”</a:t>
            </a:r>
            <a:r>
              <a:rPr lang="pt-BR" sz="1800" b="1" dirty="0">
                <a:latin typeface="Arial" charset="0"/>
                <a:cs typeface="Arial" charset="0"/>
              </a:rPr>
              <a:t> , FEB, 1966)</a:t>
            </a:r>
          </a:p>
        </p:txBody>
      </p:sp>
      <p:pic>
        <p:nvPicPr>
          <p:cNvPr id="33796" name="Picture 4" descr="Entre Irmãos Outras Terras"/>
          <p:cNvPicPr>
            <a:picLocks noChangeAspect="1" noChangeArrowheads="1"/>
          </p:cNvPicPr>
          <p:nvPr/>
        </p:nvPicPr>
        <p:blipFill>
          <a:blip r:embed="rId2" cstate="print"/>
          <a:srcRect l="2074" t="1389" r="2657" b="4169"/>
          <a:stretch>
            <a:fillRect/>
          </a:stretch>
        </p:blipFill>
        <p:spPr bwMode="auto">
          <a:xfrm>
            <a:off x="369888" y="287338"/>
            <a:ext cx="3409950" cy="4797425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CX-Bilbl"/>
          <p:cNvPicPr>
            <a:picLocks noChangeAspect="1" noChangeArrowheads="1"/>
          </p:cNvPicPr>
          <p:nvPr/>
        </p:nvPicPr>
        <p:blipFill>
          <a:blip r:embed="rId2">
            <a:lum bright="6000"/>
          </a:blip>
          <a:srcRect l="12737" t="27855" r="23235" b="6572"/>
          <a:stretch>
            <a:fillRect/>
          </a:stretch>
        </p:blipFill>
        <p:spPr bwMode="auto">
          <a:xfrm>
            <a:off x="0" y="-242888"/>
            <a:ext cx="9467850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FCX-N"/>
          <p:cNvPicPr>
            <a:picLocks noChangeAspect="1" noChangeArrowheads="1"/>
          </p:cNvPicPr>
          <p:nvPr/>
        </p:nvPicPr>
        <p:blipFill>
          <a:blip r:embed="rId3" cstate="print"/>
          <a:srcRect l="15276" r="21870" b="15552"/>
          <a:stretch>
            <a:fillRect/>
          </a:stretch>
        </p:blipFill>
        <p:spPr bwMode="auto">
          <a:xfrm>
            <a:off x="73025" y="1333500"/>
            <a:ext cx="5003800" cy="4616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7740650" y="3141663"/>
            <a:ext cx="1582738" cy="2563812"/>
          </a:xfrm>
          <a:prstGeom prst="rect">
            <a:avLst/>
          </a:prstGeom>
          <a:solidFill>
            <a:srgbClr val="44FCF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pt-BR" sz="1800" b="1">
              <a:latin typeface="Arial" charset="0"/>
              <a:cs typeface="Arial" charset="0"/>
            </a:endParaRPr>
          </a:p>
          <a:p>
            <a:pPr eaLnBrk="1" hangingPunct="1"/>
            <a:r>
              <a:rPr lang="pt-BR" sz="1800" b="1">
                <a:latin typeface="Arial" charset="0"/>
                <a:cs typeface="Arial" charset="0"/>
              </a:rPr>
              <a:t>N.Y.</a:t>
            </a:r>
          </a:p>
          <a:p>
            <a:pPr eaLnBrk="1" hangingPunct="1"/>
            <a:endParaRPr lang="pt-BR" sz="1800" b="1">
              <a:latin typeface="Arial" charset="0"/>
              <a:cs typeface="Arial" charset="0"/>
            </a:endParaRPr>
          </a:p>
          <a:p>
            <a:pPr eaLnBrk="1" hangingPunct="1"/>
            <a:r>
              <a:rPr lang="pt-BR" sz="1800" b="1">
                <a:latin typeface="Arial" charset="0"/>
                <a:cs typeface="Arial" charset="0"/>
              </a:rPr>
              <a:t>Julho</a:t>
            </a:r>
          </a:p>
          <a:p>
            <a:pPr eaLnBrk="1" hangingPunct="1"/>
            <a:endParaRPr lang="pt-BR" sz="1800" b="1">
              <a:latin typeface="Arial" charset="0"/>
              <a:cs typeface="Arial" charset="0"/>
            </a:endParaRPr>
          </a:p>
          <a:p>
            <a:pPr eaLnBrk="1" hangingPunct="1"/>
            <a:r>
              <a:rPr lang="pt-BR" sz="1800" b="1">
                <a:latin typeface="Arial" charset="0"/>
                <a:cs typeface="Arial" charset="0"/>
              </a:rPr>
              <a:t>de</a:t>
            </a:r>
          </a:p>
          <a:p>
            <a:pPr eaLnBrk="1" hangingPunct="1"/>
            <a:endParaRPr lang="pt-BR" sz="1800" b="1">
              <a:latin typeface="Arial" charset="0"/>
              <a:cs typeface="Arial" charset="0"/>
            </a:endParaRPr>
          </a:p>
          <a:p>
            <a:pPr eaLnBrk="1" hangingPunct="1"/>
            <a:r>
              <a:rPr lang="pt-BR" sz="1800" b="1">
                <a:latin typeface="Arial" charset="0"/>
                <a:cs typeface="Arial" charset="0"/>
              </a:rPr>
              <a:t>1965</a:t>
            </a:r>
          </a:p>
          <a:p>
            <a:pPr eaLnBrk="1" hangingPunct="1"/>
            <a:endParaRPr lang="en-US" sz="1800" b="1">
              <a:latin typeface="Arial" charset="0"/>
              <a:cs typeface="Arial" charset="0"/>
            </a:endParaRP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solidFill>
                  <a:schemeClr val="bg1"/>
                </a:solidFill>
                <a:latin typeface="Times New Roman" pitchFamily="18" charset="0"/>
              </a:rPr>
              <a:t>FCX-Perri</a:t>
            </a:r>
            <a:endParaRPr lang="pt-BR" sz="800" i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Entre Irmãos Outras Terras"/>
          <p:cNvPicPr>
            <a:picLocks noChangeAspect="1" noChangeArrowheads="1"/>
          </p:cNvPicPr>
          <p:nvPr/>
        </p:nvPicPr>
        <p:blipFill>
          <a:blip r:embed="rId2"/>
          <a:srcRect l="2074" t="1389" r="2657" b="4169"/>
          <a:stretch>
            <a:fillRect/>
          </a:stretch>
        </p:blipFill>
        <p:spPr bwMode="auto">
          <a:xfrm>
            <a:off x="23813" y="44450"/>
            <a:ext cx="1535112" cy="2160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250825" y="668338"/>
            <a:ext cx="8713788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/>
            <a:endParaRPr lang="pt-BR" sz="3200" b="1" i="1">
              <a:latin typeface="Arial Black" pitchFamily="34" charset="0"/>
            </a:endParaRPr>
          </a:p>
          <a:p>
            <a:pPr indent="449263"/>
            <a:r>
              <a:rPr lang="pt-BR" sz="3200" b="1" i="1">
                <a:latin typeface="Arial Black" pitchFamily="34" charset="0"/>
              </a:rPr>
              <a:t>“Cada companheiro, </a:t>
            </a:r>
          </a:p>
          <a:p>
            <a:pPr indent="449263"/>
            <a:r>
              <a:rPr lang="pt-BR" sz="3200" b="1" i="1">
                <a:latin typeface="Arial Black" pitchFamily="34" charset="0"/>
              </a:rPr>
              <a:t>cada agrupamento </a:t>
            </a:r>
          </a:p>
          <a:p>
            <a:pPr indent="449263"/>
            <a:r>
              <a:rPr lang="pt-BR" sz="3200" b="1" i="1">
                <a:latin typeface="Arial Black" pitchFamily="34" charset="0"/>
              </a:rPr>
              <a:t>e cada país terão do Espiritismo o que dele fizerem. Cremos seja possível sintetizar diretrizes para nós todos no seguinte programa: sentir em bases de equilíbrio, pensar com elevação, falar construtivamente, estudar sempre </a:t>
            </a:r>
          </a:p>
          <a:p>
            <a:pPr indent="449263"/>
            <a:r>
              <a:rPr lang="pt-BR" sz="3200" b="1" i="1">
                <a:latin typeface="Arial Black" pitchFamily="34" charset="0"/>
              </a:rPr>
              <a:t>e servir mais” </a:t>
            </a:r>
          </a:p>
          <a:p>
            <a:pPr indent="449263"/>
            <a:r>
              <a:rPr lang="pt-BR" sz="3200" b="1" i="1">
                <a:latin typeface="Arial Black" pitchFamily="34" charset="0"/>
              </a:rPr>
              <a:t>William James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Logo_6.jpg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68475" cy="1001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1" name="Imagem 10" descr="Nosso_Lar_orelh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175" y="1341438"/>
            <a:ext cx="1757363" cy="2570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m 5" descr="Capa_Nosso_Lar_-_Alemão_-_curv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1163" y="4157663"/>
            <a:ext cx="1863725" cy="2584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 descr="Nosso La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813" y="4149725"/>
            <a:ext cx="1728787" cy="2592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m 15" descr="nosso_lar.t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4688" y="4149725"/>
            <a:ext cx="1724025" cy="2563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m 8" descr="Espanhol_Nuestro hogar.jpg"/>
          <p:cNvPicPr preferRelativeResize="0"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94038" y="1412875"/>
            <a:ext cx="1693862" cy="2493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584" name="Text Box 10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  <p:pic>
        <p:nvPicPr>
          <p:cNvPr id="11" name="Imagem 10" descr="NossoLar-Italiano.JPE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36701" y="1428735"/>
            <a:ext cx="1664257" cy="24631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3902075" y="719138"/>
            <a:ext cx="4991100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pt-BR" sz="2800" b="1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Hilário Silva</a:t>
            </a:r>
          </a:p>
          <a:p>
            <a:pPr>
              <a:defRPr/>
            </a:pPr>
            <a:endParaRPr lang="pt-BR" b="1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Psicografia de Chico Xavier, </a:t>
            </a:r>
          </a:p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dia 27/7/1963</a:t>
            </a:r>
          </a:p>
          <a:p>
            <a:pPr>
              <a:defRPr/>
            </a:pPr>
            <a:endParaRPr lang="pt-BR" b="1" dirty="0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(</a:t>
            </a:r>
            <a:r>
              <a:rPr lang="pt-BR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Anuário Espírita 1964</a:t>
            </a:r>
            <a:r>
              <a:rPr lang="pt-B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, IDE)</a:t>
            </a:r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0" y="3811588"/>
            <a:ext cx="9144000" cy="30464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“Benedita Fernandes, abnegada fundadora da Associação das Senhoras Cristãs, de Araçatuba, no Estado de São Paulo, foi convidada para uma reunião de damas consagradas à caridade, ...</a:t>
            </a:r>
          </a:p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[...] puderam ver que a mulher admirável, que sustentava em Araçatuba dezenas de enfermos, com o suor do próprio rosto, envergava singelo vestido de chitão com remendos enormes”.</a:t>
            </a:r>
          </a:p>
        </p:txBody>
      </p:sp>
      <p:pic>
        <p:nvPicPr>
          <p:cNvPr id="62466" name="Picture 4" descr="CapaChico"/>
          <p:cNvPicPr>
            <a:picLocks noChangeAspect="1" noChangeArrowheads="1"/>
          </p:cNvPicPr>
          <p:nvPr/>
        </p:nvPicPr>
        <p:blipFill>
          <a:blip r:embed="rId2" cstate="print"/>
          <a:srcRect b="1636"/>
          <a:stretch>
            <a:fillRect/>
          </a:stretch>
        </p:blipFill>
        <p:spPr bwMode="auto">
          <a:xfrm>
            <a:off x="1924982" y="857232"/>
            <a:ext cx="1932638" cy="2869605"/>
          </a:xfrm>
          <a:prstGeom prst="rect">
            <a:avLst/>
          </a:prstGeom>
          <a:noFill/>
          <a:ln w="34925">
            <a:solidFill>
              <a:srgbClr val="FFFFFF"/>
            </a:solidFill>
            <a:miter lim="800000"/>
            <a:headEnd/>
            <a:tailEnd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pic>
        <p:nvPicPr>
          <p:cNvPr id="25605" name="Picture 7" descr="Colaboradores-último aniversário"/>
          <p:cNvPicPr>
            <a:picLocks noChangeAspect="1" noChangeArrowheads="1"/>
          </p:cNvPicPr>
          <p:nvPr/>
        </p:nvPicPr>
        <p:blipFill>
          <a:blip r:embed="rId3"/>
          <a:srcRect b="2362"/>
          <a:stretch>
            <a:fillRect/>
          </a:stretch>
        </p:blipFill>
        <p:spPr bwMode="auto">
          <a:xfrm>
            <a:off x="433388" y="285750"/>
            <a:ext cx="1566862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80" name="Rectangle 8"/>
          <p:cNvSpPr>
            <a:spLocks noChangeArrowheads="1"/>
          </p:cNvSpPr>
          <p:nvPr/>
        </p:nvSpPr>
        <p:spPr bwMode="auto">
          <a:xfrm>
            <a:off x="2435225" y="328613"/>
            <a:ext cx="56657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3200" b="1">
                <a:effectLst>
                  <a:outerShdw blurRad="38100" dist="38100" dir="2700000" algn="tl">
                    <a:srgbClr val="C0C0C0"/>
                  </a:outerShdw>
                </a:effectLst>
                <a:latin typeface="Lucida Console"/>
              </a:rPr>
              <a:t>“</a:t>
            </a:r>
            <a:r>
              <a:rPr lang="pt-BR" sz="3200" b="1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Num domingo de calor</a:t>
            </a:r>
            <a:r>
              <a:rPr lang="pt-BR" sz="3200" b="1">
                <a:effectLst>
                  <a:outerShdw blurRad="38100" dist="38100" dir="2700000" algn="tl">
                    <a:srgbClr val="C0C0C0"/>
                  </a:outerShdw>
                </a:effectLst>
                <a:latin typeface="Lucida Console"/>
              </a:rPr>
              <a:t>”</a:t>
            </a:r>
            <a:endParaRPr lang="pt-BR" sz="3200" b="1">
              <a:effectLst>
                <a:outerShdw blurRad="38100" dist="38100" dir="2700000" algn="tl">
                  <a:srgbClr val="C0C0C0"/>
                </a:outerShdw>
              </a:effectLst>
              <a:latin typeface="Arial Black" pitchFamily="34" charset="0"/>
            </a:endParaRPr>
          </a:p>
        </p:txBody>
      </p:sp>
      <p:sp>
        <p:nvSpPr>
          <p:cNvPr id="25607" name="Text Box 8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/>
      <p:bldP spid="10547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Livro-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3956050" cy="5903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932363" y="1628775"/>
            <a:ext cx="3892550" cy="3786188"/>
          </a:xfrm>
          <a:prstGeom prst="rect">
            <a:avLst/>
          </a:prstGeom>
          <a:solidFill>
            <a:srgbClr val="A3100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pt-BR" sz="4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empus Sans ITC" pitchFamily="82" charset="0"/>
              </a:rPr>
              <a:t>BENEDITA FERNANDES</a:t>
            </a:r>
          </a:p>
          <a:p>
            <a:pPr>
              <a:defRPr/>
            </a:pPr>
            <a:r>
              <a:rPr lang="pt-BR" sz="4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empus Sans ITC" pitchFamily="82" charset="0"/>
              </a:rPr>
              <a:t>A DAMA DA CARIDADE</a:t>
            </a:r>
          </a:p>
          <a:p>
            <a:pPr>
              <a:defRPr/>
            </a:pPr>
            <a:r>
              <a:rPr lang="en-US" sz="4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empus Sans ITC" pitchFamily="82" charset="0"/>
              </a:rPr>
              <a:t>1982</a:t>
            </a:r>
            <a:endParaRPr lang="pt-BR" sz="4800" b="1" dirty="0">
              <a:effectLst>
                <a:outerShdw blurRad="38100" dist="38100" dir="2700000" algn="tl">
                  <a:srgbClr val="00000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466725" y="2260600"/>
            <a:ext cx="849788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b="1">
                <a:latin typeface="Arial Black" pitchFamily="34" charset="0"/>
              </a:rPr>
              <a:t>Entrevista de 1971, o médium respondeu a uma questão sobre confraternizações de mocidades espíritas:</a:t>
            </a:r>
          </a:p>
          <a:p>
            <a:endParaRPr lang="pt-BR" b="1">
              <a:latin typeface="Arial Black" pitchFamily="34" charset="0"/>
            </a:endParaRPr>
          </a:p>
          <a:p>
            <a:r>
              <a:rPr lang="pt-BR" b="1" i="1">
                <a:latin typeface="Arial Black" pitchFamily="34" charset="0"/>
              </a:rPr>
              <a:t>“[...] acreditamos que as reuniões e confraternizações de Mocidades Espíritas – que a nosso ver deveriam ser também acompanhadas de reuniões e confraternizações de adultos espíritas, é trabalho de muito valor, [...] são um movimento sério que nós devemos acatar e estimular com todas as energias ao nosso alcance”</a:t>
            </a:r>
            <a:r>
              <a:rPr lang="pt-BR" b="1">
                <a:latin typeface="Arial Black" pitchFamily="34" charset="0"/>
              </a:rPr>
              <a:t>. </a:t>
            </a:r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2843213" y="857250"/>
            <a:ext cx="5327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1800" b="1">
                <a:latin typeface="Arial Black" pitchFamily="34" charset="0"/>
              </a:rPr>
              <a:t>XAVIER, Francisco Cândido. Pelo espírito Emmanuel. </a:t>
            </a:r>
            <a:r>
              <a:rPr lang="pt-BR" sz="1800" b="1" i="1">
                <a:latin typeface="Arial Black" pitchFamily="34" charset="0"/>
              </a:rPr>
              <a:t>Entrevistas</a:t>
            </a:r>
            <a:r>
              <a:rPr lang="pt-BR" sz="1800" b="1">
                <a:latin typeface="Arial Black" pitchFamily="34" charset="0"/>
              </a:rPr>
              <a:t>. Araras: IDE, 1972. p.112-114.</a:t>
            </a:r>
          </a:p>
        </p:txBody>
      </p:sp>
      <p:pic>
        <p:nvPicPr>
          <p:cNvPr id="5" name="Imagem 3" descr="02_10_1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1365250" cy="1852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395288" y="1963738"/>
            <a:ext cx="8497887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Arial Black" pitchFamily="34" charset="0"/>
              </a:rPr>
              <a:t>Em outra resposta, específica sobre movimentos de unificação, ele respondeu: </a:t>
            </a:r>
          </a:p>
          <a:p>
            <a:endParaRPr lang="pt-BR" b="1">
              <a:latin typeface="Arial Black" pitchFamily="34" charset="0"/>
            </a:endParaRPr>
          </a:p>
          <a:p>
            <a:r>
              <a:rPr lang="pt-BR" b="1" i="1">
                <a:latin typeface="Arial Black" pitchFamily="34" charset="0"/>
              </a:rPr>
              <a:t>“[...] Os nossos amigos espirituais dão extraordinário relevo a esses movimentos e esperam que nós todos, os companheiros do Espiritismo, venhamos a encorajá-los por todos os modos que surjam dentro das nossas possibilidades, de vez que é pela reciprocidade, na permuta de nossas experiências, que chegaremos a conclusões e a realizações do mais alto interesse para o movimento espírita agora e no futuro.</a:t>
            </a:r>
            <a:r>
              <a:rPr lang="pt-BR" b="1">
                <a:latin typeface="Arial Black" pitchFamily="34" charset="0"/>
              </a:rPr>
              <a:t>”</a:t>
            </a:r>
          </a:p>
        </p:txBody>
      </p:sp>
      <p:sp>
        <p:nvSpPr>
          <p:cNvPr id="28675" name="Rectangle 5"/>
          <p:cNvSpPr>
            <a:spLocks noChangeArrowheads="1"/>
          </p:cNvSpPr>
          <p:nvPr/>
        </p:nvSpPr>
        <p:spPr bwMode="auto">
          <a:xfrm>
            <a:off x="3348038" y="476250"/>
            <a:ext cx="5327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1800" b="1">
                <a:latin typeface="Arial Black" pitchFamily="34" charset="0"/>
              </a:rPr>
              <a:t>XAVIER, Francisco Cândido. Pelo espírito Emmanuel. </a:t>
            </a:r>
            <a:r>
              <a:rPr lang="pt-BR" sz="1800" b="1" i="1">
                <a:latin typeface="Arial Black" pitchFamily="34" charset="0"/>
              </a:rPr>
              <a:t>Entrevistas</a:t>
            </a:r>
            <a:r>
              <a:rPr lang="pt-BR" sz="1800" b="1">
                <a:latin typeface="Arial Black" pitchFamily="34" charset="0"/>
              </a:rPr>
              <a:t>. Araras: IDE, 1972. p.112-114.</a:t>
            </a:r>
          </a:p>
        </p:txBody>
      </p:sp>
      <p:pic>
        <p:nvPicPr>
          <p:cNvPr id="5" name="Imagem 3" descr="02_10_1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1365250" cy="1852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Chico-FEB-anos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1785938" y="6324600"/>
            <a:ext cx="595471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Chico Xavier – FEB – Rio – Anos 60</a:t>
            </a:r>
          </a:p>
        </p:txBody>
      </p:sp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Yvonne_e_Chico.jpg"/>
          <p:cNvPicPr>
            <a:picLocks noChangeAspect="1"/>
          </p:cNvPicPr>
          <p:nvPr/>
        </p:nvPicPr>
        <p:blipFill>
          <a:blip r:embed="rId2" cstate="print"/>
          <a:srcRect l="14334"/>
          <a:stretch>
            <a:fillRect/>
          </a:stretch>
        </p:blipFill>
        <p:spPr>
          <a:xfrm>
            <a:off x="2571736" y="836815"/>
            <a:ext cx="4000528" cy="402094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0723" name="CaixaDeTexto 2"/>
          <p:cNvSpPr txBox="1">
            <a:spLocks noChangeArrowheads="1"/>
          </p:cNvSpPr>
          <p:nvPr/>
        </p:nvSpPr>
        <p:spPr bwMode="auto">
          <a:xfrm>
            <a:off x="1939925" y="5143500"/>
            <a:ext cx="52752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Arial Black" pitchFamily="34" charset="0"/>
              </a:rPr>
              <a:t>Chico Xavier e Yvonne Pereira</a:t>
            </a:r>
          </a:p>
          <a:p>
            <a:r>
              <a:rPr lang="pt-BR" b="1">
                <a:latin typeface="Arial Black" pitchFamily="34" charset="0"/>
              </a:rPr>
              <a:t>FEB – Rio, 1973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03_31_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285728"/>
            <a:ext cx="6968395" cy="4929222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  <a:softEdge rad="112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CaixaDeTexto 4"/>
          <p:cNvSpPr txBox="1"/>
          <p:nvPr/>
        </p:nvSpPr>
        <p:spPr>
          <a:xfrm>
            <a:off x="1214414" y="5396227"/>
            <a:ext cx="6661150" cy="461665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Chico Xavier na União Espírita Mineira</a:t>
            </a:r>
          </a:p>
        </p:txBody>
      </p:sp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4" name="Picture 4" descr="fotos0002"/>
          <p:cNvPicPr>
            <a:picLocks noChangeAspect="1" noChangeArrowheads="1"/>
          </p:cNvPicPr>
          <p:nvPr/>
        </p:nvPicPr>
        <p:blipFill>
          <a:blip r:embed="rId2"/>
          <a:srcRect l="32478" t="9589" r="4775" b="9589"/>
          <a:stretch>
            <a:fillRect/>
          </a:stretch>
        </p:blipFill>
        <p:spPr bwMode="auto">
          <a:xfrm>
            <a:off x="142875" y="2500313"/>
            <a:ext cx="4643438" cy="2500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8965" name="Text Box 5"/>
          <p:cNvSpPr txBox="1">
            <a:spLocks noChangeArrowheads="1"/>
          </p:cNvSpPr>
          <p:nvPr/>
        </p:nvSpPr>
        <p:spPr bwMode="auto">
          <a:xfrm>
            <a:off x="285752" y="642918"/>
            <a:ext cx="8572528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CHICO  XAVIER NO </a:t>
            </a:r>
          </a:p>
          <a:p>
            <a:pPr>
              <a:defRPr/>
            </a:pPr>
            <a:r>
              <a:rPr 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CONSELHO FEDERATIVO NACIONAL  DA FEB</a:t>
            </a:r>
            <a:endParaRPr lang="pt-B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772" name="Text Box 6"/>
          <p:cNvSpPr txBox="1">
            <a:spLocks noChangeArrowheads="1"/>
          </p:cNvSpPr>
          <p:nvPr/>
        </p:nvSpPr>
        <p:spPr bwMode="auto">
          <a:xfrm>
            <a:off x="4916488" y="2000250"/>
            <a:ext cx="387032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Arial Black" pitchFamily="34" charset="0"/>
              </a:rPr>
              <a:t>Visita à Reunião no dia 7/1/1973,</a:t>
            </a:r>
          </a:p>
          <a:p>
            <a:r>
              <a:rPr lang="en-US" b="1">
                <a:latin typeface="Arial Black" pitchFamily="34" charset="0"/>
              </a:rPr>
              <a:t>em Brasília.</a:t>
            </a:r>
          </a:p>
          <a:p>
            <a:endParaRPr lang="en-US" b="1">
              <a:latin typeface="Arial Black" pitchFamily="34" charset="0"/>
            </a:endParaRPr>
          </a:p>
          <a:p>
            <a:r>
              <a:rPr lang="en-US" b="1">
                <a:latin typeface="Arial Black" pitchFamily="34" charset="0"/>
              </a:rPr>
              <a:t>Psicografou vários</a:t>
            </a:r>
          </a:p>
          <a:p>
            <a:r>
              <a:rPr lang="en-US" b="1">
                <a:latin typeface="Arial Black" pitchFamily="34" charset="0"/>
              </a:rPr>
              <a:t>textos (Emmanuel, Americano do Brasil e Pedro D`Alcântara) e atendeu os membros</a:t>
            </a:r>
          </a:p>
          <a:p>
            <a:r>
              <a:rPr lang="en-US" b="1">
                <a:latin typeface="Arial Black" pitchFamily="34" charset="0"/>
              </a:rPr>
              <a:t>do CFN</a:t>
            </a:r>
            <a:endParaRPr lang="pt-BR" b="1">
              <a:latin typeface="Arial Black" pitchFamily="34" charset="0"/>
            </a:endParaRPr>
          </a:p>
        </p:txBody>
      </p:sp>
      <p:sp>
        <p:nvSpPr>
          <p:cNvPr id="168967" name="Text Box 7"/>
          <p:cNvSpPr txBox="1">
            <a:spLocks noChangeArrowheads="1"/>
          </p:cNvSpPr>
          <p:nvPr/>
        </p:nvSpPr>
        <p:spPr bwMode="auto">
          <a:xfrm>
            <a:off x="1670050" y="6119813"/>
            <a:ext cx="5527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latin typeface="Arial Black" pitchFamily="34" charset="0"/>
              </a:rPr>
              <a:t>(</a:t>
            </a:r>
            <a:r>
              <a:rPr lang="en-US" b="1" i="1" dirty="0" err="1">
                <a:latin typeface="Arial Black" pitchFamily="34" charset="0"/>
              </a:rPr>
              <a:t>Reformador</a:t>
            </a:r>
            <a:r>
              <a:rPr lang="en-US" b="1" dirty="0">
                <a:latin typeface="Arial Black" pitchFamily="34" charset="0"/>
              </a:rPr>
              <a:t>, </a:t>
            </a:r>
            <a:r>
              <a:rPr lang="en-US" b="1" dirty="0" err="1">
                <a:latin typeface="Arial Black" pitchFamily="34" charset="0"/>
              </a:rPr>
              <a:t>fevereiro</a:t>
            </a:r>
            <a:r>
              <a:rPr lang="en-US" b="1" dirty="0">
                <a:latin typeface="Arial Black" pitchFamily="34" charset="0"/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</a:t>
            </a:r>
            <a:r>
              <a:rPr lang="en-US" b="1" dirty="0">
                <a:latin typeface="Arial Black" pitchFamily="34" charset="0"/>
              </a:rPr>
              <a:t> 1973)</a:t>
            </a:r>
            <a:endParaRPr lang="pt-BR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250825" y="2047875"/>
            <a:ext cx="864076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b="1">
                <a:latin typeface="Arial Black" pitchFamily="34" charset="0"/>
              </a:rPr>
              <a:t>  </a:t>
            </a:r>
          </a:p>
          <a:p>
            <a:r>
              <a:rPr lang="pt-BR" b="1">
                <a:latin typeface="Arial Black" pitchFamily="34" charset="0"/>
              </a:rPr>
              <a:t>	</a:t>
            </a:r>
            <a:r>
              <a:rPr lang="pt-BR" b="1" i="1">
                <a:latin typeface="Arial Black" pitchFamily="34" charset="0"/>
              </a:rPr>
              <a:t>“[...] deveríamos refletir em unificação, em termos de família humana, evitando excessos de consagração das elites culturais na Doutrina Espírita, embora necessitemos sustentá-las e cultivá-las com respeitosa atenção, mas nunca em detrimento dos nossos irmãos em Humanidade, que reclamam amparo, socorro, esclarecimento e rumo. [...] Não consigo entender o Espiritismo, sem Jesus e sem Allan Kardec para todos, a fim de que os nossos princípios alcancem os fins a que se propõem.”</a:t>
            </a:r>
            <a:endParaRPr lang="pt-BR" b="1">
              <a:latin typeface="Arial Black" pitchFamily="34" charset="0"/>
            </a:endParaRPr>
          </a:p>
        </p:txBody>
      </p:sp>
      <p:sp>
        <p:nvSpPr>
          <p:cNvPr id="33795" name="Rectangle 6"/>
          <p:cNvSpPr>
            <a:spLocks noChangeArrowheads="1"/>
          </p:cNvSpPr>
          <p:nvPr/>
        </p:nvSpPr>
        <p:spPr bwMode="auto">
          <a:xfrm>
            <a:off x="1979613" y="260350"/>
            <a:ext cx="66960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Arial Black" pitchFamily="34" charset="0"/>
              </a:rPr>
              <a:t>Diretores da União das Sociedades Espíritas </a:t>
            </a:r>
          </a:p>
          <a:p>
            <a:r>
              <a:rPr lang="pt-BR" sz="2000" b="1">
                <a:latin typeface="Arial Black" pitchFamily="34" charset="0"/>
              </a:rPr>
              <a:t>do Estado de São Paulo, Merhy Seba, Antonio Schilliró e Nestor João Masotti (presidente) entrevistaram Chico Xavier, em Uberaba, </a:t>
            </a:r>
          </a:p>
          <a:p>
            <a:r>
              <a:rPr lang="pt-BR" sz="2000" b="1">
                <a:latin typeface="Arial Black" pitchFamily="34" charset="0"/>
              </a:rPr>
              <a:t>em 1977:</a:t>
            </a:r>
          </a:p>
        </p:txBody>
      </p:sp>
      <p:pic>
        <p:nvPicPr>
          <p:cNvPr id="161799" name="Picture 7" descr="Nestor-Araçatuba-81"/>
          <p:cNvPicPr>
            <a:picLocks noChangeAspect="1" noChangeArrowheads="1"/>
          </p:cNvPicPr>
          <p:nvPr/>
        </p:nvPicPr>
        <p:blipFill>
          <a:blip r:embed="rId2"/>
          <a:srcRect l="71139" t="39830" r="7428" b="14891"/>
          <a:stretch>
            <a:fillRect/>
          </a:stretch>
        </p:blipFill>
        <p:spPr bwMode="auto">
          <a:xfrm>
            <a:off x="71438" y="71438"/>
            <a:ext cx="1500187" cy="2214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6"/>
          <p:cNvSpPr>
            <a:spLocks noChangeArrowheads="1"/>
          </p:cNvSpPr>
          <p:nvPr/>
        </p:nvSpPr>
        <p:spPr bwMode="auto">
          <a:xfrm>
            <a:off x="3344863" y="1843088"/>
            <a:ext cx="50133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b="1">
                <a:latin typeface="Arial Black" pitchFamily="34" charset="0"/>
              </a:rPr>
              <a:t>Entre os contatos </a:t>
            </a:r>
          </a:p>
          <a:p>
            <a:r>
              <a:rPr lang="pt-BR" b="1">
                <a:latin typeface="Arial Black" pitchFamily="34" charset="0"/>
              </a:rPr>
              <a:t>com o médium, </a:t>
            </a:r>
          </a:p>
          <a:p>
            <a:r>
              <a:rPr lang="pt-BR" b="1">
                <a:latin typeface="Arial Black" pitchFamily="34" charset="0"/>
              </a:rPr>
              <a:t>alguns em São Paulo, </a:t>
            </a:r>
          </a:p>
          <a:p>
            <a:r>
              <a:rPr lang="pt-BR" b="1">
                <a:latin typeface="Arial Black" pitchFamily="34" charset="0"/>
              </a:rPr>
              <a:t>como presidente e em representação da USE-SP, </a:t>
            </a:r>
          </a:p>
          <a:p>
            <a:r>
              <a:rPr lang="pt-BR" b="1">
                <a:latin typeface="Arial Black" pitchFamily="34" charset="0"/>
              </a:rPr>
              <a:t>ouvimos dele palavras de carinho e de estímulo ao trabalho da instituição.</a:t>
            </a:r>
          </a:p>
        </p:txBody>
      </p:sp>
      <p:pic>
        <p:nvPicPr>
          <p:cNvPr id="130056" name="Picture 8" descr="Bebé-65anos-Chico Xavier-SP1990"/>
          <p:cNvPicPr>
            <a:picLocks noChangeAspect="1" noChangeArrowheads="1"/>
          </p:cNvPicPr>
          <p:nvPr/>
        </p:nvPicPr>
        <p:blipFill>
          <a:blip r:embed="rId2" cstate="print"/>
          <a:srcRect l="12405" b="59552"/>
          <a:stretch>
            <a:fillRect/>
          </a:stretch>
        </p:blipFill>
        <p:spPr bwMode="auto">
          <a:xfrm>
            <a:off x="562956" y="3429000"/>
            <a:ext cx="2311980" cy="1571636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0059" name="Picture 11" descr="ChicoXavier-1980"/>
          <p:cNvPicPr>
            <a:picLocks noChangeAspect="1" noChangeArrowheads="1"/>
          </p:cNvPicPr>
          <p:nvPr/>
        </p:nvPicPr>
        <p:blipFill>
          <a:blip r:embed="rId3" cstate="print"/>
          <a:srcRect t="7027"/>
          <a:stretch>
            <a:fillRect/>
          </a:stretch>
        </p:blipFill>
        <p:spPr bwMode="auto">
          <a:xfrm>
            <a:off x="571472" y="612768"/>
            <a:ext cx="2305050" cy="1816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5" name="Picture 5" descr="fim1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60338" y="115888"/>
            <a:ext cx="1890712" cy="2592387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843" name="Rectangle 6"/>
          <p:cNvSpPr>
            <a:spLocks noChangeArrowheads="1"/>
          </p:cNvSpPr>
          <p:nvPr/>
        </p:nvSpPr>
        <p:spPr bwMode="auto">
          <a:xfrm>
            <a:off x="2268538" y="836613"/>
            <a:ext cx="68405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Verdana" pitchFamily="34" charset="0"/>
              </a:rPr>
              <a:t>“Para que todos sejamos um, em sintonia sublime com os desígnios do Supremo Senhor”</a:t>
            </a:r>
          </a:p>
        </p:txBody>
      </p:sp>
      <p:sp>
        <p:nvSpPr>
          <p:cNvPr id="35844" name="Rectangle 7"/>
          <p:cNvSpPr>
            <a:spLocks noChangeArrowheads="1"/>
          </p:cNvSpPr>
          <p:nvPr/>
        </p:nvSpPr>
        <p:spPr bwMode="auto">
          <a:xfrm>
            <a:off x="323850" y="2924175"/>
            <a:ext cx="8534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Verdana" pitchFamily="34" charset="0"/>
              </a:rPr>
              <a:t>“Nossa união portanto, há de começar na luz da boa vontade”</a:t>
            </a:r>
          </a:p>
        </p:txBody>
      </p:sp>
      <p:sp>
        <p:nvSpPr>
          <p:cNvPr id="35845" name="Rectangle 8"/>
          <p:cNvSpPr>
            <a:spLocks noChangeArrowheads="1"/>
          </p:cNvSpPr>
          <p:nvPr/>
        </p:nvSpPr>
        <p:spPr bwMode="auto">
          <a:xfrm>
            <a:off x="1227138" y="4005263"/>
            <a:ext cx="66436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Verdana" pitchFamily="34" charset="0"/>
              </a:rPr>
              <a:t>“A união fraternal é o sonho sublime </a:t>
            </a:r>
          </a:p>
          <a:p>
            <a:r>
              <a:rPr lang="pt-BR" b="1">
                <a:latin typeface="Verdana" pitchFamily="34" charset="0"/>
              </a:rPr>
              <a:t>da alma humana”</a:t>
            </a:r>
          </a:p>
        </p:txBody>
      </p:sp>
      <p:sp>
        <p:nvSpPr>
          <p:cNvPr id="35846" name="Rectangle 9"/>
          <p:cNvSpPr>
            <a:spLocks noChangeArrowheads="1"/>
          </p:cNvSpPr>
          <p:nvPr/>
        </p:nvSpPr>
        <p:spPr bwMode="auto">
          <a:xfrm>
            <a:off x="250825" y="5157788"/>
            <a:ext cx="88931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Verdana" pitchFamily="34" charset="0"/>
              </a:rPr>
              <a:t>“É pela reciprocidade, na permuta de nossas experiências, que chegaremos a conclusões e a realizações do mais alto interesse para o movimento espírita agora e no futuro”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ChangeArrowheads="1"/>
          </p:cNvSpPr>
          <p:nvPr/>
        </p:nvSpPr>
        <p:spPr bwMode="auto">
          <a:xfrm>
            <a:off x="1009650" y="1357313"/>
            <a:ext cx="78486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Verdana" pitchFamily="34" charset="0"/>
              </a:rPr>
              <a:t>“[...] deveríamos refletir </a:t>
            </a:r>
          </a:p>
          <a:p>
            <a:r>
              <a:rPr lang="pt-BR" b="1">
                <a:latin typeface="Verdana" pitchFamily="34" charset="0"/>
              </a:rPr>
              <a:t>em unificação, </a:t>
            </a:r>
          </a:p>
          <a:p>
            <a:r>
              <a:rPr lang="pt-BR" b="1">
                <a:latin typeface="Verdana" pitchFamily="34" charset="0"/>
              </a:rPr>
              <a:t>em termos de família humana, </a:t>
            </a:r>
          </a:p>
          <a:p>
            <a:r>
              <a:rPr lang="pt-BR" b="1">
                <a:latin typeface="Verdana" pitchFamily="34" charset="0"/>
              </a:rPr>
              <a:t>evitando excessos de consagração</a:t>
            </a:r>
          </a:p>
          <a:p>
            <a:r>
              <a:rPr lang="pt-BR" b="1">
                <a:latin typeface="Verdana" pitchFamily="34" charset="0"/>
              </a:rPr>
              <a:t> das elites culturais na Doutrina Espírita, embora necessitemos sustentá-las e </a:t>
            </a:r>
          </a:p>
          <a:p>
            <a:r>
              <a:rPr lang="pt-BR" b="1">
                <a:latin typeface="Verdana" pitchFamily="34" charset="0"/>
              </a:rPr>
              <a:t>cultivá-las com respeitosa atenção, </a:t>
            </a:r>
          </a:p>
          <a:p>
            <a:r>
              <a:rPr lang="pt-BR" b="1">
                <a:latin typeface="Verdana" pitchFamily="34" charset="0"/>
              </a:rPr>
              <a:t>mas nunca em detrimento dos nossos irmãos em Humanidade, que reclamam amparo, socorro, esclarecimento e rumo”</a:t>
            </a:r>
          </a:p>
          <a:p>
            <a:endParaRPr lang="pt-BR" b="1">
              <a:latin typeface="Verdana" pitchFamily="34" charset="0"/>
            </a:endParaRPr>
          </a:p>
          <a:p>
            <a:r>
              <a:rPr lang="pt-BR" b="1">
                <a:latin typeface="Verdana" pitchFamily="34" charset="0"/>
              </a:rPr>
              <a:t>Chico Xavier</a:t>
            </a:r>
          </a:p>
        </p:txBody>
      </p:sp>
      <p:pic>
        <p:nvPicPr>
          <p:cNvPr id="165894" name="Picture 6" descr="ChicoXavier-frente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t="3923" b="5208"/>
          <a:stretch>
            <a:fillRect/>
          </a:stretch>
        </p:blipFill>
        <p:spPr bwMode="auto">
          <a:xfrm>
            <a:off x="428596" y="285728"/>
            <a:ext cx="142716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:\PedroLeopoldo-Jul.09\DSC007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63" y="0"/>
            <a:ext cx="10001251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Espaço Reservado para Data 3"/>
          <p:cNvSpPr>
            <a:spLocks noGrp="1"/>
          </p:cNvSpPr>
          <p:nvPr/>
        </p:nvSpPr>
        <p:spPr bwMode="auto">
          <a:xfrm>
            <a:off x="-71438" y="6615113"/>
            <a:ext cx="2757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+mn-ea"/>
                <a:cs typeface="Arial" pitchFamily="34" charset="0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pt-BR" sz="800" dirty="0" err="1" smtClean="0"/>
              <a:t>RomancesEmmanuel</a:t>
            </a:r>
            <a:r>
              <a:rPr lang="pt-BR" sz="800" dirty="0" smtClean="0"/>
              <a:t> </a:t>
            </a:r>
            <a:r>
              <a:rPr lang="pt-BR" sz="800" dirty="0"/>
              <a:t>- </a:t>
            </a:r>
            <a:r>
              <a:rPr lang="pt-BR" sz="800" dirty="0" err="1" smtClean="0"/>
              <a:t>Perri</a:t>
            </a:r>
            <a:endParaRPr lang="en-US" sz="800" i="1" dirty="0"/>
          </a:p>
        </p:txBody>
      </p:sp>
      <p:pic>
        <p:nvPicPr>
          <p:cNvPr id="10" name="Imagem 9" descr="DSC02731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35937" t="9375" r="44531" b="58333"/>
          <a:stretch>
            <a:fillRect/>
          </a:stretch>
        </p:blipFill>
        <p:spPr>
          <a:xfrm>
            <a:off x="6897180" y="71437"/>
            <a:ext cx="2246820" cy="2786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 descr="DSC02800.JPG"/>
          <p:cNvPicPr>
            <a:picLocks noChangeAspect="1"/>
          </p:cNvPicPr>
          <p:nvPr/>
        </p:nvPicPr>
        <p:blipFill>
          <a:blip r:embed="rId4" cstate="print"/>
          <a:srcRect l="13281" t="53125" r="60156"/>
          <a:stretch>
            <a:fillRect/>
          </a:stretch>
        </p:blipFill>
        <p:spPr>
          <a:xfrm>
            <a:off x="-214346" y="2357454"/>
            <a:ext cx="2428892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-71438" y="1254125"/>
            <a:ext cx="7000876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Exemplo de vida de Chico Xavier: </a:t>
            </a:r>
          </a:p>
          <a:p>
            <a:pPr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Emmanuel testou a disposição do médium para o trabalho na </a:t>
            </a:r>
            <a: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“mediunidade com o </a:t>
            </a:r>
          </a:p>
          <a:p>
            <a:pPr>
              <a:defRPr/>
            </a:pPr>
            <a: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Evangelho de Jesus”.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-71438" y="4179888"/>
            <a:ext cx="8786813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Para atender o compromisso o médium deveria atender a três pontos básicos: </a:t>
            </a:r>
          </a:p>
          <a:p>
            <a:pPr>
              <a:defRPr/>
            </a:pPr>
            <a: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“Disciplina, disciplina, disciplina”,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</a:p>
          <a:p>
            <a:pPr>
              <a:defRPr/>
            </a:pP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  <a:p>
            <a:pPr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recomendando ainda que fosse </a:t>
            </a:r>
          </a:p>
          <a:p>
            <a:pPr>
              <a:defRPr/>
            </a:pPr>
            <a:r>
              <a:rPr lang="pt-BR" sz="2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“sempre fiel a Jesus e a Kardec”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06_29_1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76" y="1929520"/>
            <a:ext cx="5298342" cy="424895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5" name="Imagem 4" descr="06_29_19.JPEG"/>
          <p:cNvPicPr>
            <a:picLocks noChangeAspect="1"/>
          </p:cNvPicPr>
          <p:nvPr/>
        </p:nvPicPr>
        <p:blipFill>
          <a:blip r:embed="rId3" cstate="print"/>
          <a:srcRect l="4359"/>
          <a:stretch>
            <a:fillRect/>
          </a:stretch>
        </p:blipFill>
        <p:spPr>
          <a:xfrm>
            <a:off x="4643438" y="2428868"/>
            <a:ext cx="4429156" cy="336900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Picture 4" descr="Papel de Parede comemorativo 100 anos de Chico Xavi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42853"/>
            <a:ext cx="305383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8917" name="Text Box 7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3" descr="CEI - Divulgue.jpg"/>
          <p:cNvPicPr>
            <a:picLocks noChangeAspect="1"/>
          </p:cNvPicPr>
          <p:nvPr/>
        </p:nvPicPr>
        <p:blipFill>
          <a:blip r:embed="rId2" cstate="print"/>
          <a:srcRect l="22656" t="12500" r="9375" b="7291"/>
          <a:stretch>
            <a:fillRect/>
          </a:stretch>
        </p:blipFill>
        <p:spPr>
          <a:xfrm>
            <a:off x="1857356" y="714356"/>
            <a:ext cx="5715039" cy="5058139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ChangeArrowheads="1"/>
          </p:cNvSpPr>
          <p:nvPr/>
        </p:nvSpPr>
        <p:spPr bwMode="auto">
          <a:xfrm>
            <a:off x="2051050" y="434975"/>
            <a:ext cx="1665288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spAutoFit/>
          </a:bodyPr>
          <a:lstStyle/>
          <a:p>
            <a:r>
              <a:rPr lang="fr-FR" sz="2000" b="1" i="1">
                <a:latin typeface="Arial" charset="0"/>
                <a:cs typeface="Times New Roman" pitchFamily="18" charset="0"/>
              </a:rPr>
              <a:t>Divulguez le</a:t>
            </a:r>
            <a:endParaRPr lang="pt-BR" sz="1400" b="1">
              <a:latin typeface="Arial" charset="0"/>
            </a:endParaRPr>
          </a:p>
          <a:p>
            <a:endParaRPr lang="pt-BR"/>
          </a:p>
        </p:txBody>
      </p:sp>
      <p:graphicFrame>
        <p:nvGraphicFramePr>
          <p:cNvPr id="40963" name="Group 3"/>
          <p:cNvGraphicFramePr>
            <a:graphicFrameLocks noGrp="1"/>
          </p:cNvGraphicFramePr>
          <p:nvPr/>
        </p:nvGraphicFramePr>
        <p:xfrm>
          <a:off x="3348038" y="1042988"/>
          <a:ext cx="3529012" cy="1306513"/>
        </p:xfrm>
        <a:graphic>
          <a:graphicData uri="http://schemas.openxmlformats.org/drawingml/2006/table">
            <a:tbl>
              <a:tblPr/>
              <a:tblGrid>
                <a:gridCol w="3529012"/>
              </a:tblGrid>
              <a:tr h="701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4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Garamond" pitchFamily="18" charset="0"/>
                          <a:cs typeface="Times New Roman" pitchFamily="18" charset="0"/>
                        </a:rPr>
                        <a:t>SPIRITISME,</a:t>
                      </a: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0000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UNE  NOUVELLE  ERE</a:t>
                      </a:r>
                      <a:br>
                        <a:rPr kumimoji="0" lang="fr-FR" sz="1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</a:br>
                      <a:r>
                        <a:rPr kumimoji="0" lang="fr-FR" sz="1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POUR  L’HUMANITE</a:t>
                      </a:r>
                      <a:endParaRPr kumimoji="0" lang="fr-FR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0000"/>
                    </a:solidFill>
                  </a:tcPr>
                </a:tc>
              </a:tr>
            </a:tbl>
          </a:graphicData>
        </a:graphic>
      </p:graphicFrame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041650" y="2563813"/>
            <a:ext cx="4051300" cy="23780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>
            <a:spAutoFit/>
          </a:bodyPr>
          <a:lstStyle/>
          <a:p>
            <a:pPr indent="809625">
              <a:defRPr/>
            </a:pPr>
            <a:r>
              <a:rPr lang="fr-FR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Times New Roman" pitchFamily="18" charset="0"/>
              </a:rPr>
              <a:t>DIEU,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indent="809625">
              <a:defRPr/>
            </a:pPr>
            <a:r>
              <a:rPr lang="fr-FR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Times New Roman" pitchFamily="18" charset="0"/>
              </a:rPr>
              <a:t>INTELLIGENCE  SUPREME,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indent="809625">
              <a:defRPr/>
            </a:pPr>
            <a:r>
              <a:rPr lang="fr-FR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Times New Roman" pitchFamily="18" charset="0"/>
              </a:rPr>
              <a:t>CAUSE  PREMIERE  DE  TOUTES  CHOSES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indent="809625">
              <a:defRPr/>
            </a:pPr>
            <a:r>
              <a:rPr lang="fr-FR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Times New Roman" pitchFamily="18" charset="0"/>
              </a:rPr>
              <a:t>JESUS,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indent="809625">
              <a:defRPr/>
            </a:pPr>
            <a:r>
              <a:rPr lang="fr-FR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Times New Roman" pitchFamily="18" charset="0"/>
              </a:rPr>
              <a:t>LE  GUIDE  ET  LE  MODELE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indent="809625">
              <a:defRPr/>
            </a:pPr>
            <a:r>
              <a:rPr lang="fr-FR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Times New Roman" pitchFamily="18" charset="0"/>
              </a:rPr>
              <a:t>KARDEC,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indent="809625">
              <a:defRPr/>
            </a:pPr>
            <a:r>
              <a:rPr lang="fr-FR" sz="1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  <a:cs typeface="Times New Roman" pitchFamily="18" charset="0"/>
              </a:rPr>
              <a:t>LA  BASE  FONDAMENTALE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indent="809625">
              <a:defRPr/>
            </a:pP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2232025" y="-138113"/>
            <a:ext cx="1676400" cy="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endParaRPr lang="pt-BR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020888" y="4581525"/>
          <a:ext cx="1327150" cy="136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Imagem de bitmap" r:id="rId3" imgW="3419952" imgH="3914286" progId="Paint.Picture">
                  <p:embed/>
                </p:oleObj>
              </mc:Choice>
              <mc:Fallback>
                <p:oleObj name="Imagem de bitmap" r:id="rId3" imgW="3419952" imgH="3914286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0888" y="4581525"/>
                        <a:ext cx="1327150" cy="1368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73" name="Group 13"/>
          <p:cNvGraphicFramePr>
            <a:graphicFrameLocks noGrp="1"/>
          </p:cNvGraphicFramePr>
          <p:nvPr/>
        </p:nvGraphicFramePr>
        <p:xfrm>
          <a:off x="2232025" y="4652963"/>
          <a:ext cx="4679950" cy="1223963"/>
        </p:xfrm>
        <a:graphic>
          <a:graphicData uri="http://schemas.openxmlformats.org/drawingml/2006/table">
            <a:tbl>
              <a:tblPr/>
              <a:tblGrid>
                <a:gridCol w="1676400"/>
                <a:gridCol w="3003550"/>
              </a:tblGrid>
              <a:tr h="1223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fr-FR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LE LIVRE DES ESPRITS</a:t>
                      </a:r>
                      <a:endParaRPr kumimoji="0" lang="pt-B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fr-FR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LE LIVRE DES MEDIUMS</a:t>
                      </a:r>
                      <a:endParaRPr kumimoji="0" lang="pt-B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fr-FR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L’EVANGILE SELON LE SPIRITISME</a:t>
                      </a:r>
                      <a:endParaRPr kumimoji="0" lang="pt-B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fr-FR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LE CIEL ET L’ENFER</a:t>
                      </a:r>
                      <a:endParaRPr kumimoji="0" lang="pt-B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fr-FR" sz="12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LA GENESE</a:t>
                      </a:r>
                      <a:endParaRPr kumimoji="0" lang="fr-F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0000"/>
                    </a:solidFill>
                  </a:tcPr>
                </a:tc>
              </a:tr>
            </a:tbl>
          </a:graphicData>
        </a:graphic>
      </p:graphicFrame>
      <p:sp>
        <p:nvSpPr>
          <p:cNvPr id="40980" name="Rectangle 20"/>
          <p:cNvSpPr>
            <a:spLocks noChangeArrowheads="1"/>
          </p:cNvSpPr>
          <p:nvPr/>
        </p:nvSpPr>
        <p:spPr bwMode="auto">
          <a:xfrm>
            <a:off x="3406775" y="6100763"/>
            <a:ext cx="3835400" cy="7080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fr-FR" sz="1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Times New Roman" pitchFamily="18" charset="0"/>
              </a:rPr>
              <a:t>" HORS LA CHARITE, POINT DE SALUT "</a:t>
            </a: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defRPr/>
            </a:pPr>
            <a:r>
              <a:rPr lang="fr-FR" sz="1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Times New Roman" pitchFamily="18" charset="0"/>
              </a:rPr>
              <a:t>Charité:  bienveillance pour tout le monde,  indulgence pour</a:t>
            </a: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defRPr/>
            </a:pPr>
            <a:r>
              <a:rPr lang="fr-FR" sz="1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Times New Roman" pitchFamily="18" charset="0"/>
              </a:rPr>
              <a:t>les imperfections d'autrui,  pardon des offenses. (LE, 886)</a:t>
            </a: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>
              <a:defRPr/>
            </a:pPr>
            <a:endParaRPr lang="pt-BR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038" name="Rectangle 21"/>
          <p:cNvSpPr>
            <a:spLocks noChangeArrowheads="1"/>
          </p:cNvSpPr>
          <p:nvPr/>
        </p:nvSpPr>
        <p:spPr bwMode="auto">
          <a:xfrm>
            <a:off x="2232025" y="-138113"/>
            <a:ext cx="539750" cy="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tabLst>
                <a:tab pos="855663" algn="r"/>
                <a:tab pos="2806700" algn="ctr"/>
                <a:tab pos="5611813" algn="r"/>
              </a:tabLst>
            </a:pPr>
            <a:endParaRPr lang="pt-BR"/>
          </a:p>
        </p:txBody>
      </p:sp>
      <p:graphicFrame>
        <p:nvGraphicFramePr>
          <p:cNvPr id="40991" name="Object 3"/>
          <p:cNvGraphicFramePr>
            <a:graphicFrameLocks noChangeAspect="1"/>
          </p:cNvGraphicFramePr>
          <p:nvPr/>
        </p:nvGraphicFramePr>
        <p:xfrm>
          <a:off x="1071563" y="1000125"/>
          <a:ext cx="1655762" cy="126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o" r:id="rId6" imgW="896040" imgH="686880" progId="Word.Document.8">
                  <p:embed/>
                </p:oleObj>
              </mc:Choice>
              <mc:Fallback>
                <p:oleObj name="Documento" r:id="rId6" imgW="896040" imgH="686880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1563" y="1000125"/>
                        <a:ext cx="1655762" cy="1268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5"/>
          <p:cNvSpPr>
            <a:spLocks noChangeArrowheads="1"/>
          </p:cNvSpPr>
          <p:nvPr/>
        </p:nvSpPr>
        <p:spPr bwMode="auto">
          <a:xfrm>
            <a:off x="3286125" y="142875"/>
            <a:ext cx="5534025" cy="5880100"/>
          </a:xfrm>
          <a:prstGeom prst="wedgeRoundRectCallout">
            <a:avLst>
              <a:gd name="adj1" fmla="val -50278"/>
              <a:gd name="adj2" fmla="val 23370"/>
              <a:gd name="adj3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pt-BR" sz="3200" b="1">
              <a:latin typeface="Arial Black" pitchFamily="34" charset="0"/>
              <a:cs typeface="Arial" charset="0"/>
            </a:endParaRPr>
          </a:p>
          <a:p>
            <a:r>
              <a:rPr lang="pt-BR" sz="3200" b="1">
                <a:latin typeface="Arial Black" pitchFamily="34" charset="0"/>
                <a:cs typeface="Arial" charset="0"/>
              </a:rPr>
              <a:t>“É uma escola onde podemos aprender e ensinar, semear o bem e colher as graças, burilarmo-nos e aperfeiçoar os outros, na senda eterna”.</a:t>
            </a:r>
          </a:p>
          <a:p>
            <a:endParaRPr lang="pt-BR" sz="3200" b="1">
              <a:latin typeface="Arial Black" pitchFamily="34" charset="0"/>
              <a:cs typeface="Arial" charset="0"/>
            </a:endParaRPr>
          </a:p>
          <a:p>
            <a:r>
              <a:rPr lang="pt-BR" sz="3200" b="1">
                <a:latin typeface="Arial Black" pitchFamily="34" charset="0"/>
                <a:cs typeface="Arial" charset="0"/>
              </a:rPr>
              <a:t>Emmanuel</a:t>
            </a:r>
          </a:p>
          <a:p>
            <a:endParaRPr lang="pt-BR" sz="3200" b="1">
              <a:latin typeface="Arial Black" pitchFamily="34" charset="0"/>
              <a:cs typeface="Arial" charset="0"/>
            </a:endParaRPr>
          </a:p>
          <a:p>
            <a:endParaRPr lang="pt-BR" sz="3200" b="1">
              <a:latin typeface="Arial Black" pitchFamily="34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 l="31104" t="18667" r="31105" b="14722"/>
          <a:stretch>
            <a:fillRect/>
          </a:stretch>
        </p:blipFill>
        <p:spPr bwMode="auto">
          <a:xfrm>
            <a:off x="507991" y="1357298"/>
            <a:ext cx="2778125" cy="3671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0964" name="Text Box 3"/>
          <p:cNvSpPr txBox="1">
            <a:spLocks noChangeArrowheads="1"/>
          </p:cNvSpPr>
          <p:nvPr/>
        </p:nvSpPr>
        <p:spPr bwMode="auto">
          <a:xfrm>
            <a:off x="3643313" y="5634038"/>
            <a:ext cx="481965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pt-BR" sz="1800" b="1">
                <a:latin typeface="Times New Roman" pitchFamily="18" charset="0"/>
              </a:rPr>
              <a:t>“O Centro Espírita”, </a:t>
            </a:r>
            <a:r>
              <a:rPr lang="pt-BR" sz="1800" b="1" i="1">
                <a:latin typeface="Times New Roman" pitchFamily="18" charset="0"/>
              </a:rPr>
              <a:t>Reformador</a:t>
            </a:r>
            <a:r>
              <a:rPr lang="pt-BR" sz="1800" b="1">
                <a:latin typeface="Times New Roman" pitchFamily="18" charset="0"/>
              </a:rPr>
              <a:t>, janeiro 1951.</a:t>
            </a:r>
          </a:p>
        </p:txBody>
      </p:sp>
      <p:sp>
        <p:nvSpPr>
          <p:cNvPr id="40965" name="TextBox 8"/>
          <p:cNvSpPr txBox="1">
            <a:spLocks noChangeArrowheads="1"/>
          </p:cNvSpPr>
          <p:nvPr/>
        </p:nvSpPr>
        <p:spPr bwMode="auto">
          <a:xfrm>
            <a:off x="428625" y="6140450"/>
            <a:ext cx="8286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>
                <a:latin typeface="Arial Black" pitchFamily="34" charset="0"/>
              </a:rPr>
              <a:t>Aprovado pelo Conselho Federativo Nacional da FEB em 1980; revisado e ampliado e aprovado em 2006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Ampliar 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952598"/>
            <a:ext cx="2643206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1987" name="TextBox 2"/>
          <p:cNvSpPr txBox="1">
            <a:spLocks noChangeArrowheads="1"/>
          </p:cNvSpPr>
          <p:nvPr/>
        </p:nvSpPr>
        <p:spPr bwMode="auto">
          <a:xfrm>
            <a:off x="960438" y="571500"/>
            <a:ext cx="7673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Arial Black" pitchFamily="34" charset="0"/>
              </a:rPr>
              <a:t>ORIENTAÇÃO AOS ÓRGÃOS DE UNIFICAÇÃO</a:t>
            </a:r>
          </a:p>
        </p:txBody>
      </p:sp>
      <p:sp>
        <p:nvSpPr>
          <p:cNvPr id="41988" name="TextBox 3"/>
          <p:cNvSpPr txBox="1">
            <a:spLocks noChangeArrowheads="1"/>
          </p:cNvSpPr>
          <p:nvPr/>
        </p:nvSpPr>
        <p:spPr bwMode="auto">
          <a:xfrm flipH="1">
            <a:off x="2643188" y="1249363"/>
            <a:ext cx="642937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b="1">
              <a:latin typeface="Arial Black" pitchFamily="34" charset="0"/>
            </a:endParaRPr>
          </a:p>
          <a:p>
            <a:r>
              <a:rPr lang="pt-BR" b="1">
                <a:latin typeface="Arial Black" pitchFamily="34" charset="0"/>
              </a:rPr>
              <a:t>Aprovado pelo </a:t>
            </a:r>
          </a:p>
          <a:p>
            <a:r>
              <a:rPr lang="pt-BR" b="1">
                <a:latin typeface="Arial Black" pitchFamily="34" charset="0"/>
              </a:rPr>
              <a:t>Conselho Federativo Nacional </a:t>
            </a:r>
          </a:p>
          <a:p>
            <a:r>
              <a:rPr lang="pt-BR" b="1">
                <a:latin typeface="Arial Black" pitchFamily="34" charset="0"/>
              </a:rPr>
              <a:t>da FEB (2009). </a:t>
            </a:r>
          </a:p>
          <a:p>
            <a:endParaRPr lang="pt-BR" b="1">
              <a:latin typeface="Arial Black" pitchFamily="34" charset="0"/>
            </a:endParaRPr>
          </a:p>
          <a:p>
            <a:r>
              <a:rPr lang="pt-BR" b="1">
                <a:latin typeface="Arial Black" pitchFamily="34" charset="0"/>
              </a:rPr>
              <a:t>Temas, como:</a:t>
            </a:r>
          </a:p>
          <a:p>
            <a:endParaRPr lang="pt-BR" b="1"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pt-BR" b="1">
                <a:latin typeface="Arial Black" pitchFamily="34" charset="0"/>
              </a:rPr>
              <a:t> Fundamentos para o Trabalho de Unificação com Base na Mensagem “Unificação”;</a:t>
            </a:r>
          </a:p>
          <a:p>
            <a:endParaRPr lang="pt-BR" b="1">
              <a:latin typeface="Arial Black" pitchFamily="34" charset="0"/>
            </a:endParaRPr>
          </a:p>
          <a:p>
            <a:pPr>
              <a:buFontTx/>
              <a:buChar char="-"/>
            </a:pPr>
            <a:r>
              <a:rPr lang="pt-BR" b="1">
                <a:latin typeface="Arial Black" pitchFamily="34" charset="0"/>
              </a:rPr>
              <a:t> Gestão Federativa.</a:t>
            </a:r>
          </a:p>
          <a:p>
            <a:pPr>
              <a:buFontTx/>
              <a:buChar char="-"/>
            </a:pPr>
            <a:endParaRPr lang="pt-BR" b="1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/>
          <a:srcRect l="2197" t="25000" r="6250" b="10000"/>
          <a:stretch>
            <a:fillRect/>
          </a:stretch>
        </p:blipFill>
        <p:spPr bwMode="auto">
          <a:xfrm>
            <a:off x="142875" y="928688"/>
            <a:ext cx="8929688" cy="3714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500063" y="5372100"/>
            <a:ext cx="8286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Arial Black" pitchFamily="34" charset="0"/>
              </a:rPr>
              <a:t>http://www.febnet.org.br/reformadoronline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1046163" y="2773363"/>
            <a:ext cx="7270750" cy="2671762"/>
          </a:xfrm>
        </p:spPr>
        <p:txBody>
          <a:bodyPr/>
          <a:lstStyle/>
          <a:p>
            <a:pPr marL="0" indent="0" algn="ctr">
              <a:lnSpc>
                <a:spcPct val="90000"/>
              </a:lnSpc>
              <a:buFontTx/>
              <a:buNone/>
              <a:defRPr/>
            </a:pPr>
            <a:r>
              <a:rPr lang="pt-P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“...o Espiritismo nos solicita uma espécie permanente de caridade – a caridade da sua própria divulgação.”</a:t>
            </a:r>
          </a:p>
          <a:p>
            <a:pPr marL="0" indent="0" algn="ctr">
              <a:lnSpc>
                <a:spcPct val="90000"/>
              </a:lnSpc>
              <a:buFontTx/>
              <a:buNone/>
              <a:defRPr/>
            </a:pPr>
            <a:endParaRPr lang="pt-PT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marL="0" indent="0" algn="ctr">
              <a:lnSpc>
                <a:spcPct val="90000"/>
              </a:lnSpc>
              <a:buFontTx/>
              <a:buNone/>
              <a:defRPr/>
            </a:pPr>
            <a:r>
              <a:rPr lang="pt-P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Emmanuel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619250" y="6092825"/>
            <a:ext cx="5832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pt-BR" sz="1800" b="1">
                <a:latin typeface="Arial" charset="0"/>
                <a:cs typeface="Arial" charset="0"/>
              </a:rPr>
              <a:t> Xavier, F.C. –  </a:t>
            </a:r>
            <a:r>
              <a:rPr lang="pt-BR" sz="1800" b="1" i="1">
                <a:latin typeface="Arial" charset="0"/>
                <a:cs typeface="Arial" charset="0"/>
              </a:rPr>
              <a:t>Estude e Viva</a:t>
            </a:r>
            <a:r>
              <a:rPr lang="pt-BR" sz="1800" b="1">
                <a:latin typeface="Arial" charset="0"/>
                <a:cs typeface="Arial" charset="0"/>
              </a:rPr>
              <a:t>, cap.40, Ed.FEB.</a:t>
            </a:r>
          </a:p>
        </p:txBody>
      </p:sp>
      <p:pic>
        <p:nvPicPr>
          <p:cNvPr id="155652" name="Picture 4" descr="g5933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858" y="357166"/>
            <a:ext cx="174625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4037" name="Text Box 6"/>
          <p:cNvSpPr txBox="1">
            <a:spLocks noChangeArrowheads="1"/>
          </p:cNvSpPr>
          <p:nvPr/>
        </p:nvSpPr>
        <p:spPr bwMode="auto">
          <a:xfrm>
            <a:off x="-84138" y="6669088"/>
            <a:ext cx="62388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i="1">
                <a:latin typeface="Times New Roman" pitchFamily="18" charset="0"/>
              </a:rPr>
              <a:t>FCX-Perri</a:t>
            </a:r>
            <a:endParaRPr lang="pt-BR" sz="800" i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Papel de Parede comemorativo 100 anos de Chico Xavi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2113" y="2500313"/>
            <a:ext cx="2767012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48131" name="Picture 4" descr="Papel de Parede comemorativo 100 anos de Chico Xavi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88" y="4214813"/>
            <a:ext cx="16668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8132" name="Picture 6" descr="Papel de Parede comemorativo 100 anos de Chico Xavi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88" y="2857500"/>
            <a:ext cx="16668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8133" name="Picture 8" descr="Papel de Parede comemorativo 100 anos de Chico Xavier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88" y="1500188"/>
            <a:ext cx="16668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8134" name="Picture 10" descr="Papel de Parede comemorativo 100 anos de Chico Xavier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88" y="142875"/>
            <a:ext cx="16668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8135" name="Picture 12" descr="Papel de Parede comemorativo 100 anos de Chico Xavier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76875" y="5572125"/>
            <a:ext cx="16668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Console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Console" pitchFamily="49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1493</Words>
  <Application>Microsoft Office PowerPoint</Application>
  <PresentationFormat>Apresentação na tela (4:3)</PresentationFormat>
  <Paragraphs>290</Paragraphs>
  <Slides>42</Slides>
  <Notes>3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2</vt:i4>
      </vt:variant>
      <vt:variant>
        <vt:lpstr>Títulos de slides</vt:lpstr>
      </vt:variant>
      <vt:variant>
        <vt:i4>42</vt:i4>
      </vt:variant>
    </vt:vector>
  </HeadingPairs>
  <TitlesOfParts>
    <vt:vector size="45" baseType="lpstr">
      <vt:lpstr>Estrutura padrão</vt:lpstr>
      <vt:lpstr>Imagem de bitmap</vt:lpstr>
      <vt:lpstr>Documento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sem título</dc:title>
  <dc:creator>Eneida</dc:creator>
  <cp:lastModifiedBy>mary</cp:lastModifiedBy>
  <cp:revision>167</cp:revision>
  <dcterms:created xsi:type="dcterms:W3CDTF">2004-04-21T17:04:57Z</dcterms:created>
  <dcterms:modified xsi:type="dcterms:W3CDTF">2019-01-07T16:51:01Z</dcterms:modified>
</cp:coreProperties>
</file>