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770" r:id="rId1"/>
    <p:sldMasterId id="2147483800" r:id="rId2"/>
  </p:sldMasterIdLst>
  <p:notesMasterIdLst>
    <p:notesMasterId r:id="rId11"/>
  </p:notesMasterIdLst>
  <p:sldIdLst>
    <p:sldId id="361" r:id="rId3"/>
    <p:sldId id="399" r:id="rId4"/>
    <p:sldId id="362" r:id="rId5"/>
    <p:sldId id="363" r:id="rId6"/>
    <p:sldId id="391" r:id="rId7"/>
    <p:sldId id="394" r:id="rId8"/>
    <p:sldId id="396" r:id="rId9"/>
    <p:sldId id="398" r:id="rId10"/>
  </p:sldIdLst>
  <p:sldSz cx="9144000" cy="6858000" type="screen4x3"/>
  <p:notesSz cx="6858000" cy="9945688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99"/>
    <a:srgbClr val="339966"/>
    <a:srgbClr val="008000"/>
    <a:srgbClr val="256B94"/>
    <a:srgbClr val="CC6600"/>
    <a:srgbClr val="CC3300"/>
    <a:srgbClr val="FF9999"/>
    <a:srgbClr val="00B050"/>
    <a:srgbClr val="FF0000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enhum Estilo, Grade de Tabe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95" autoAdjust="0"/>
    <p:restoredTop sz="94660"/>
  </p:normalViewPr>
  <p:slideViewPr>
    <p:cSldViewPr>
      <p:cViewPr varScale="1">
        <p:scale>
          <a:sx n="68" d="100"/>
          <a:sy n="68" d="100"/>
        </p:scale>
        <p:origin x="143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BBC279-43FB-4588-990B-0A937FF08399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F74A94-EE2A-4619-8F7D-6C6497793A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59632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018629-5BF2-42B7-8E3F-1BA80DF805E4}" type="slidenum">
              <a:rPr lang="pt-BR" smtClean="0">
                <a:solidFill>
                  <a:prstClr val="black"/>
                </a:solidFill>
              </a:rPr>
              <a:pPr/>
              <a:t>4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8622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D2345-5351-49ED-8320-7F0043BE47A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ECA9-32E5-40AB-A751-1045365C5B1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027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D2345-5351-49ED-8320-7F0043BE47A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ECA9-32E5-40AB-A751-1045365C5B1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3174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D2345-5351-49ED-8320-7F0043BE47A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ECA9-32E5-40AB-A751-1045365C5B1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636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D2345-5351-49ED-8320-7F0043BE47A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ECA9-32E5-40AB-A751-1045365C5B1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9356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D2345-5351-49ED-8320-7F0043BE47A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ECA9-32E5-40AB-A751-1045365C5B1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9934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D2345-5351-49ED-8320-7F0043BE47A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ECA9-32E5-40AB-A751-1045365C5B1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33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D2345-5351-49ED-8320-7F0043BE47A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ECA9-32E5-40AB-A751-1045365C5B1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497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D2345-5351-49ED-8320-7F0043BE47A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ECA9-32E5-40AB-A751-1045365C5B1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582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D2345-5351-49ED-8320-7F0043BE47A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ECA9-32E5-40AB-A751-1045365C5B1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752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D2345-5351-49ED-8320-7F0043BE47A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ECA9-32E5-40AB-A751-1045365C5B1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6701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D2345-5351-49ED-8320-7F0043BE47A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ECA9-32E5-40AB-A751-1045365C5B1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0900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D2345-5351-49ED-8320-7F0043BE47A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ECA9-32E5-40AB-A751-1045365C5B1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45063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D2345-5351-49ED-8320-7F0043BE47A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ECA9-32E5-40AB-A751-1045365C5B1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1124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D2345-5351-49ED-8320-7F0043BE47A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ECA9-32E5-40AB-A751-1045365C5B1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08471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D2345-5351-49ED-8320-7F0043BE47A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ECA9-32E5-40AB-A751-1045365C5B1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4191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D2345-5351-49ED-8320-7F0043BE47A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ECA9-32E5-40AB-A751-1045365C5B1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76634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D2345-5351-49ED-8320-7F0043BE47A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ECA9-32E5-40AB-A751-1045365C5B1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6754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D2345-5351-49ED-8320-7F0043BE47A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ECA9-32E5-40AB-A751-1045365C5B1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4063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D2345-5351-49ED-8320-7F0043BE47A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ECA9-32E5-40AB-A751-1045365C5B1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76084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D2345-5351-49ED-8320-7F0043BE47A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ECA9-32E5-40AB-A751-1045365C5B1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3631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D2345-5351-49ED-8320-7F0043BE47A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ECA9-32E5-40AB-A751-1045365C5B1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37629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D2345-5351-49ED-8320-7F0043BE47A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ECA9-32E5-40AB-A751-1045365C5B1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970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D2345-5351-49ED-8320-7F0043BE47A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ABECA9-32E5-40AB-A751-1045365C5B1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440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D2345-5351-49ED-8320-7F0043BE47A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27/01/2020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ABECA9-32E5-40AB-A751-1045365C5B1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241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6" r:id="rId6"/>
    <p:sldLayoutId id="2147483807" r:id="rId7"/>
    <p:sldLayoutId id="2147483808" r:id="rId8"/>
    <p:sldLayoutId id="2147483809" r:id="rId9"/>
    <p:sldLayoutId id="2147483810" r:id="rId10"/>
    <p:sldLayoutId id="214748381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feparana.com.br/index.php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Desktop/GTGE%20-%20V3.mpe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0" y="2405206"/>
            <a:ext cx="9144000" cy="2677656"/>
          </a:xfrm>
          <a:prstGeom prst="rect">
            <a:avLst/>
          </a:prstGeom>
          <a:solidFill>
            <a:schemeClr val="accent1">
              <a:lumMod val="50000"/>
            </a:schemeClr>
          </a:solidFill>
          <a:scene3d>
            <a:camera prst="obliqueTopRight"/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prstClr val="white"/>
                </a:solidFill>
              </a:rPr>
              <a:t>PLANO DE DESENVOLVIMENTO DA FEP</a:t>
            </a:r>
          </a:p>
          <a:p>
            <a:pPr algn="ctr"/>
            <a:endParaRPr lang="pt-BR" sz="2800" b="1" dirty="0">
              <a:solidFill>
                <a:prstClr val="white"/>
              </a:solidFill>
            </a:endParaRPr>
          </a:p>
          <a:p>
            <a:pPr algn="ctr"/>
            <a:r>
              <a:rPr lang="pt-BR" sz="2800" b="1" dirty="0">
                <a:solidFill>
                  <a:prstClr val="white"/>
                </a:solidFill>
              </a:rPr>
              <a:t>ATUALIZAÇÃO  2020-2023</a:t>
            </a:r>
          </a:p>
          <a:p>
            <a:pPr algn="ctr"/>
            <a:endParaRPr lang="pt-BR" sz="2800" b="1" dirty="0">
              <a:solidFill>
                <a:prstClr val="white"/>
              </a:solidFill>
            </a:endParaRPr>
          </a:p>
          <a:p>
            <a:pPr algn="ctr"/>
            <a:r>
              <a:rPr lang="pt-BR" sz="2800" b="1" dirty="0">
                <a:solidFill>
                  <a:srgbClr val="FFC000"/>
                </a:solidFill>
              </a:rPr>
              <a:t>Nov.2019</a:t>
            </a:r>
          </a:p>
          <a:p>
            <a:pPr algn="ctr"/>
            <a:endParaRPr lang="pt-BR" sz="2800" b="1" dirty="0">
              <a:solidFill>
                <a:prstClr val="white"/>
              </a:solidFill>
            </a:endParaRPr>
          </a:p>
        </p:txBody>
      </p:sp>
      <p:pic>
        <p:nvPicPr>
          <p:cNvPr id="10" name="Picture 2" descr="FEP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07488" cy="1095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46834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180000" y="180000"/>
            <a:ext cx="8784976" cy="57600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328" y="205892"/>
            <a:ext cx="1189694" cy="530092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179512" y="936000"/>
            <a:ext cx="8784976" cy="5733360"/>
          </a:xfrm>
          <a:prstGeom prst="rect">
            <a:avLst/>
          </a:prstGeom>
          <a:solidFill>
            <a:schemeClr val="bg1"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2771800" y="260648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400" dirty="0">
                <a:solidFill>
                  <a:schemeClr val="tx2"/>
                </a:solidFill>
              </a:rPr>
              <a:t>Premissas</a:t>
            </a:r>
          </a:p>
        </p:txBody>
      </p:sp>
      <p:pic>
        <p:nvPicPr>
          <p:cNvPr id="2" name="Imagem 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8100" y="1481138"/>
            <a:ext cx="9067800" cy="3895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8169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6512" y="44624"/>
            <a:ext cx="9144000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prstClr val="white"/>
                </a:solidFill>
              </a:rPr>
              <a:t>Plano de Desenvolvimento da FEP  -  Reavaliação de Balizadores</a:t>
            </a:r>
          </a:p>
        </p:txBody>
      </p:sp>
      <p:sp>
        <p:nvSpPr>
          <p:cNvPr id="4" name="Retângulo 3"/>
          <p:cNvSpPr/>
          <p:nvPr/>
        </p:nvSpPr>
        <p:spPr>
          <a:xfrm>
            <a:off x="5076056" y="620688"/>
            <a:ext cx="2088232" cy="1656184"/>
          </a:xfrm>
          <a:prstGeom prst="rect">
            <a:avLst/>
          </a:prstGeom>
          <a:solidFill>
            <a:srgbClr val="339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prstClr val="white"/>
                </a:solidFill>
              </a:rPr>
              <a:t>Compreensão dos fatores do ambiente de atuação da FEP e a necessidade de sua constante adequação (foco no desenvolvimento)</a:t>
            </a:r>
          </a:p>
        </p:txBody>
      </p:sp>
      <p:sp>
        <p:nvSpPr>
          <p:cNvPr id="5" name="Retângulo 4"/>
          <p:cNvSpPr/>
          <p:nvPr/>
        </p:nvSpPr>
        <p:spPr>
          <a:xfrm>
            <a:off x="6732240" y="4365104"/>
            <a:ext cx="2088232" cy="1656184"/>
          </a:xfrm>
          <a:prstGeom prst="rect">
            <a:avLst/>
          </a:prstGeom>
          <a:solidFill>
            <a:srgbClr val="339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prstClr val="white"/>
                </a:solidFill>
              </a:rPr>
              <a:t>Situação interna  presente (2019) e das perspectivas prováveis e desejadas de futuro</a:t>
            </a:r>
          </a:p>
        </p:txBody>
      </p:sp>
      <p:sp>
        <p:nvSpPr>
          <p:cNvPr id="6" name="Retângulo 5"/>
          <p:cNvSpPr/>
          <p:nvPr/>
        </p:nvSpPr>
        <p:spPr>
          <a:xfrm>
            <a:off x="6407696" y="2492896"/>
            <a:ext cx="2088232" cy="1656184"/>
          </a:xfrm>
          <a:prstGeom prst="rect">
            <a:avLst/>
          </a:prstGeom>
          <a:solidFill>
            <a:srgbClr val="339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dirty="0">
                <a:solidFill>
                  <a:prstClr val="white"/>
                </a:solidFill>
              </a:rPr>
              <a:t>Avaliação da experiência da FEP, nas suas diversas dimensões de 2014 a 2019 ((aprendizado organizacional)</a:t>
            </a:r>
          </a:p>
          <a:p>
            <a:pPr algn="ctr"/>
            <a:endParaRPr lang="pt-BR" sz="1600" dirty="0">
              <a:solidFill>
                <a:prstClr val="white"/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395536" y="4365104"/>
            <a:ext cx="2088232" cy="165618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prstClr val="white"/>
                </a:solidFill>
              </a:rPr>
              <a:t>Plano de Trabalho  proposto pela FEB</a:t>
            </a:r>
          </a:p>
          <a:p>
            <a:pPr algn="ctr"/>
            <a:r>
              <a:rPr lang="pt-BR" dirty="0">
                <a:solidFill>
                  <a:prstClr val="white"/>
                </a:solidFill>
              </a:rPr>
              <a:t>(2013-2017) e novas orientações em temas específicos</a:t>
            </a:r>
          </a:p>
        </p:txBody>
      </p:sp>
      <p:sp>
        <p:nvSpPr>
          <p:cNvPr id="8" name="Retângulo de cantos arredondados 7"/>
          <p:cNvSpPr/>
          <p:nvPr/>
        </p:nvSpPr>
        <p:spPr>
          <a:xfrm>
            <a:off x="3383360" y="2996952"/>
            <a:ext cx="2321024" cy="3024336"/>
          </a:xfrm>
          <a:prstGeom prst="roundRect">
            <a:avLst/>
          </a:prstGeom>
          <a:solidFill>
            <a:schemeClr val="tx2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>
                <a:solidFill>
                  <a:prstClr val="white"/>
                </a:solidFill>
              </a:rPr>
              <a:t>Atualização do Plano de Desenvolvimento*  da FEP</a:t>
            </a:r>
          </a:p>
          <a:p>
            <a:pPr algn="ctr"/>
            <a:endParaRPr lang="pt-BR" b="1" dirty="0">
              <a:solidFill>
                <a:prstClr val="white"/>
              </a:solidFill>
            </a:endParaRPr>
          </a:p>
          <a:p>
            <a:pPr algn="ctr"/>
            <a:r>
              <a:rPr lang="pt-BR" b="1" dirty="0">
                <a:solidFill>
                  <a:prstClr val="white"/>
                </a:solidFill>
              </a:rPr>
              <a:t>Horizonte</a:t>
            </a:r>
          </a:p>
          <a:p>
            <a:pPr algn="ctr"/>
            <a:r>
              <a:rPr lang="pt-BR" b="1" dirty="0">
                <a:solidFill>
                  <a:prstClr val="white"/>
                </a:solidFill>
              </a:rPr>
              <a:t> 2020 - 2023</a:t>
            </a:r>
          </a:p>
        </p:txBody>
      </p:sp>
      <p:cxnSp>
        <p:nvCxnSpPr>
          <p:cNvPr id="11" name="Conector de seta reta 10"/>
          <p:cNvCxnSpPr/>
          <p:nvPr/>
        </p:nvCxnSpPr>
        <p:spPr>
          <a:xfrm>
            <a:off x="2663280" y="3555014"/>
            <a:ext cx="584448" cy="234026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de seta reta 12"/>
          <p:cNvCxnSpPr/>
          <p:nvPr/>
        </p:nvCxnSpPr>
        <p:spPr>
          <a:xfrm>
            <a:off x="2663280" y="5157192"/>
            <a:ext cx="656456" cy="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de seta reta 14"/>
          <p:cNvCxnSpPr/>
          <p:nvPr/>
        </p:nvCxnSpPr>
        <p:spPr>
          <a:xfrm flipH="1">
            <a:off x="5848400" y="5157192"/>
            <a:ext cx="559296" cy="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de seta reta 17"/>
          <p:cNvCxnSpPr/>
          <p:nvPr/>
        </p:nvCxnSpPr>
        <p:spPr>
          <a:xfrm flipH="1">
            <a:off x="5831632" y="3429000"/>
            <a:ext cx="478904" cy="36004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aixaDeTexto 19"/>
          <p:cNvSpPr txBox="1"/>
          <p:nvPr/>
        </p:nvSpPr>
        <p:spPr>
          <a:xfrm>
            <a:off x="35496" y="6237312"/>
            <a:ext cx="9073008" cy="58477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>
                <a:solidFill>
                  <a:prstClr val="black"/>
                </a:solidFill>
              </a:rPr>
              <a:t>*Desenvolvimento: Incremento quantitativo e qualitativo da ação da FEP, tanto na sua atuação presente quanto no seu caminhamento para o futuro</a:t>
            </a:r>
          </a:p>
        </p:txBody>
      </p:sp>
      <p:sp>
        <p:nvSpPr>
          <p:cNvPr id="16" name="Retângulo 15"/>
          <p:cNvSpPr/>
          <p:nvPr/>
        </p:nvSpPr>
        <p:spPr>
          <a:xfrm>
            <a:off x="2051720" y="645163"/>
            <a:ext cx="2088232" cy="165618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prstClr val="white"/>
                </a:solidFill>
              </a:rPr>
              <a:t>Planejamento Estratégico da FEP</a:t>
            </a:r>
          </a:p>
          <a:p>
            <a:pPr algn="ctr"/>
            <a:r>
              <a:rPr lang="pt-BR" dirty="0">
                <a:solidFill>
                  <a:prstClr val="white"/>
                </a:solidFill>
              </a:rPr>
              <a:t>2014-2023 (foco na perenidade e no desenvolvimento)</a:t>
            </a:r>
          </a:p>
        </p:txBody>
      </p:sp>
      <p:cxnSp>
        <p:nvCxnSpPr>
          <p:cNvPr id="17" name="Conector de seta reta 16"/>
          <p:cNvCxnSpPr/>
          <p:nvPr/>
        </p:nvCxnSpPr>
        <p:spPr>
          <a:xfrm flipH="1">
            <a:off x="5543600" y="2492896"/>
            <a:ext cx="457200" cy="504056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tângulo 18"/>
          <p:cNvSpPr/>
          <p:nvPr/>
        </p:nvSpPr>
        <p:spPr>
          <a:xfrm>
            <a:off x="575048" y="2438670"/>
            <a:ext cx="2088232" cy="165618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prstClr val="white"/>
                </a:solidFill>
              </a:rPr>
              <a:t>Planos  e reflexões anteriores próprias e de terceiros que possam enriquecer as reflexões atuais</a:t>
            </a:r>
          </a:p>
        </p:txBody>
      </p:sp>
      <p:cxnSp>
        <p:nvCxnSpPr>
          <p:cNvPr id="22" name="Conector de seta reta 21"/>
          <p:cNvCxnSpPr/>
          <p:nvPr/>
        </p:nvCxnSpPr>
        <p:spPr>
          <a:xfrm>
            <a:off x="2991508" y="2492896"/>
            <a:ext cx="437572" cy="504056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29081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44624"/>
            <a:ext cx="9144000" cy="52322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prstClr val="white"/>
                </a:solidFill>
              </a:rPr>
              <a:t>Partes</a:t>
            </a:r>
          </a:p>
        </p:txBody>
      </p:sp>
      <p:sp>
        <p:nvSpPr>
          <p:cNvPr id="3" name="Retângulo 2"/>
          <p:cNvSpPr/>
          <p:nvPr/>
        </p:nvSpPr>
        <p:spPr>
          <a:xfrm>
            <a:off x="35496" y="637523"/>
            <a:ext cx="2520280" cy="271946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>
                <a:solidFill>
                  <a:prstClr val="white"/>
                </a:solidFill>
              </a:rPr>
              <a:t>Planejamento Estratégico da FEP</a:t>
            </a:r>
          </a:p>
          <a:p>
            <a:pPr algn="ctr"/>
            <a:endParaRPr lang="pt-BR" sz="2400" b="1" dirty="0">
              <a:solidFill>
                <a:prstClr val="white"/>
              </a:solidFill>
            </a:endParaRPr>
          </a:p>
          <a:p>
            <a:pPr algn="ctr"/>
            <a:r>
              <a:rPr lang="pt-BR" sz="2000" b="1" dirty="0">
                <a:solidFill>
                  <a:prstClr val="white"/>
                </a:solidFill>
              </a:rPr>
              <a:t>Horizonte 2014-2023</a:t>
            </a:r>
          </a:p>
        </p:txBody>
      </p:sp>
      <p:sp>
        <p:nvSpPr>
          <p:cNvPr id="4" name="Retângulo 3"/>
          <p:cNvSpPr/>
          <p:nvPr/>
        </p:nvSpPr>
        <p:spPr>
          <a:xfrm>
            <a:off x="3275856" y="620688"/>
            <a:ext cx="2520280" cy="2736304"/>
          </a:xfrm>
          <a:prstGeom prst="rect">
            <a:avLst/>
          </a:prstGeom>
          <a:solidFill>
            <a:srgbClr val="00808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>
                <a:solidFill>
                  <a:prstClr val="white"/>
                </a:solidFill>
              </a:rPr>
              <a:t>Programa de Aperfeiçoamento Estrutural da FEP</a:t>
            </a:r>
          </a:p>
          <a:p>
            <a:pPr algn="ctr"/>
            <a:r>
              <a:rPr lang="pt-BR" sz="2400" b="1" dirty="0">
                <a:solidFill>
                  <a:prstClr val="white"/>
                </a:solidFill>
              </a:rPr>
              <a:t>-PAE-</a:t>
            </a:r>
          </a:p>
        </p:txBody>
      </p:sp>
      <p:sp>
        <p:nvSpPr>
          <p:cNvPr id="5" name="Seta para a direita 4"/>
          <p:cNvSpPr/>
          <p:nvPr/>
        </p:nvSpPr>
        <p:spPr>
          <a:xfrm>
            <a:off x="2627784" y="1052736"/>
            <a:ext cx="576064" cy="576064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prstClr val="white"/>
              </a:solidFill>
            </a:endParaRPr>
          </a:p>
        </p:txBody>
      </p:sp>
      <p:sp>
        <p:nvSpPr>
          <p:cNvPr id="6" name="Seta para a esquerda 5"/>
          <p:cNvSpPr/>
          <p:nvPr/>
        </p:nvSpPr>
        <p:spPr>
          <a:xfrm>
            <a:off x="2627784" y="2476061"/>
            <a:ext cx="576064" cy="648072"/>
          </a:xfrm>
          <a:prstGeom prst="lef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prstClr val="white"/>
              </a:solidFill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5496" y="3501008"/>
            <a:ext cx="2520280" cy="576064"/>
          </a:xfrm>
          <a:prstGeom prst="rect">
            <a:avLst/>
          </a:prstGeom>
          <a:solidFill>
            <a:srgbClr val="254061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prstClr val="white"/>
                </a:solidFill>
              </a:rPr>
              <a:t>Ênfase na Perenidade</a:t>
            </a:r>
          </a:p>
        </p:txBody>
      </p:sp>
      <p:sp>
        <p:nvSpPr>
          <p:cNvPr id="9" name="Retângulo 8"/>
          <p:cNvSpPr/>
          <p:nvPr/>
        </p:nvSpPr>
        <p:spPr>
          <a:xfrm>
            <a:off x="3275856" y="3501008"/>
            <a:ext cx="2520280" cy="576064"/>
          </a:xfrm>
          <a:prstGeom prst="rect">
            <a:avLst/>
          </a:prstGeom>
          <a:solidFill>
            <a:srgbClr val="00808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prstClr val="white"/>
                </a:solidFill>
              </a:rPr>
              <a:t>Ênfase na Governabilidade</a:t>
            </a:r>
          </a:p>
        </p:txBody>
      </p:sp>
      <p:sp>
        <p:nvSpPr>
          <p:cNvPr id="10" name="Retângulo 9"/>
          <p:cNvSpPr/>
          <p:nvPr/>
        </p:nvSpPr>
        <p:spPr>
          <a:xfrm>
            <a:off x="3275856" y="4149080"/>
            <a:ext cx="2520280" cy="1196752"/>
          </a:xfrm>
          <a:prstGeom prst="rect">
            <a:avLst/>
          </a:prstGeom>
          <a:solidFill>
            <a:srgbClr val="00808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r>
              <a:rPr lang="pt-BR" sz="1200" dirty="0">
                <a:solidFill>
                  <a:prstClr val="black"/>
                </a:solidFill>
              </a:rPr>
              <a:t>Conceitos, filosofia, estratégias e políticas administrativas e doutrinárias</a:t>
            </a:r>
          </a:p>
          <a:p>
            <a:pPr marL="285750" indent="-285750">
              <a:buFontTx/>
              <a:buChar char="-"/>
            </a:pPr>
            <a:r>
              <a:rPr lang="pt-BR" sz="1200" dirty="0">
                <a:solidFill>
                  <a:prstClr val="black"/>
                </a:solidFill>
              </a:rPr>
              <a:t>Estrutura organizacional</a:t>
            </a:r>
          </a:p>
          <a:p>
            <a:pPr marL="285750" indent="-285750">
              <a:buFontTx/>
              <a:buChar char="-"/>
            </a:pPr>
            <a:r>
              <a:rPr lang="pt-BR" sz="1200" dirty="0">
                <a:solidFill>
                  <a:prstClr val="black"/>
                </a:solidFill>
              </a:rPr>
              <a:t>Processo decisório</a:t>
            </a:r>
          </a:p>
          <a:p>
            <a:pPr marL="285750" indent="-285750">
              <a:buFontTx/>
              <a:buChar char="-"/>
            </a:pPr>
            <a:r>
              <a:rPr lang="pt-BR" sz="1200" dirty="0">
                <a:solidFill>
                  <a:prstClr val="black"/>
                </a:solidFill>
              </a:rPr>
              <a:t>Processos em geral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35496" y="4149080"/>
            <a:ext cx="2520280" cy="1196752"/>
          </a:xfrm>
          <a:prstGeom prst="rect">
            <a:avLst/>
          </a:prstGeom>
          <a:solidFill>
            <a:srgbClr val="254061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1400" dirty="0">
                <a:solidFill>
                  <a:prstClr val="black"/>
                </a:solidFill>
              </a:rPr>
              <a:t>-  Visão de longo prazo</a:t>
            </a:r>
          </a:p>
          <a:p>
            <a:r>
              <a:rPr lang="pt-BR" sz="1400" dirty="0">
                <a:solidFill>
                  <a:prstClr val="black"/>
                </a:solidFill>
              </a:rPr>
              <a:t>-  Missão</a:t>
            </a:r>
          </a:p>
          <a:p>
            <a:r>
              <a:rPr lang="pt-BR" sz="1400" dirty="0">
                <a:solidFill>
                  <a:prstClr val="black"/>
                </a:solidFill>
              </a:rPr>
              <a:t> - Diretrizes</a:t>
            </a:r>
          </a:p>
          <a:p>
            <a:r>
              <a:rPr lang="pt-BR" sz="1400" dirty="0">
                <a:solidFill>
                  <a:prstClr val="black"/>
                </a:solidFill>
              </a:rPr>
              <a:t> - Estratégias</a:t>
            </a:r>
          </a:p>
          <a:p>
            <a:r>
              <a:rPr lang="pt-BR" sz="1400" dirty="0">
                <a:solidFill>
                  <a:prstClr val="black"/>
                </a:solidFill>
              </a:rPr>
              <a:t>-  Metas</a:t>
            </a:r>
          </a:p>
        </p:txBody>
      </p:sp>
      <p:sp>
        <p:nvSpPr>
          <p:cNvPr id="12" name="Retângulo 11"/>
          <p:cNvSpPr/>
          <p:nvPr/>
        </p:nvSpPr>
        <p:spPr>
          <a:xfrm>
            <a:off x="6516216" y="620688"/>
            <a:ext cx="2520280" cy="273630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>
                <a:solidFill>
                  <a:prstClr val="white"/>
                </a:solidFill>
              </a:rPr>
              <a:t>Programa de Dinamização  do Movimento Espírita no Paraná</a:t>
            </a:r>
          </a:p>
        </p:txBody>
      </p:sp>
      <p:sp>
        <p:nvSpPr>
          <p:cNvPr id="13" name="Retângulo 12"/>
          <p:cNvSpPr/>
          <p:nvPr/>
        </p:nvSpPr>
        <p:spPr>
          <a:xfrm>
            <a:off x="6516216" y="3501008"/>
            <a:ext cx="2520280" cy="576064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prstClr val="white"/>
                </a:solidFill>
              </a:rPr>
              <a:t>Ênfase no Desenvolvimento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6516216" y="4149080"/>
            <a:ext cx="2520280" cy="1196752"/>
          </a:xfrm>
          <a:prstGeom prst="rect">
            <a:avLst/>
          </a:prstGeom>
          <a:solidFill>
            <a:srgbClr val="FF9966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r>
              <a:rPr lang="pt-BR" sz="1200" dirty="0">
                <a:solidFill>
                  <a:srgbClr val="FF0000"/>
                </a:solidFill>
              </a:rPr>
              <a:t>Plano de Expansão e Unificação</a:t>
            </a:r>
          </a:p>
          <a:p>
            <a:pPr marL="285750" indent="-285750">
              <a:buFontTx/>
              <a:buChar char="-"/>
            </a:pPr>
            <a:r>
              <a:rPr lang="pt-BR" sz="1200" dirty="0">
                <a:solidFill>
                  <a:prstClr val="black"/>
                </a:solidFill>
              </a:rPr>
              <a:t>Programa de Formação de Lideranças Espíritas</a:t>
            </a:r>
          </a:p>
          <a:p>
            <a:pPr marL="285750" indent="-285750">
              <a:buFontTx/>
              <a:buChar char="-"/>
            </a:pPr>
            <a:r>
              <a:rPr lang="pt-BR" sz="1200" dirty="0">
                <a:solidFill>
                  <a:prstClr val="black"/>
                </a:solidFill>
              </a:rPr>
              <a:t>Programa de Qualificação </a:t>
            </a:r>
          </a:p>
          <a:p>
            <a:pPr marL="285750" indent="-285750">
              <a:buFontTx/>
              <a:buChar char="-"/>
            </a:pPr>
            <a:r>
              <a:rPr lang="pt-BR" sz="1200" dirty="0">
                <a:solidFill>
                  <a:prstClr val="black"/>
                </a:solidFill>
              </a:rPr>
              <a:t>Programa de Apoio Institucional</a:t>
            </a:r>
          </a:p>
        </p:txBody>
      </p:sp>
      <p:sp>
        <p:nvSpPr>
          <p:cNvPr id="7" name="Seta dobrada para cima 6"/>
          <p:cNvSpPr/>
          <p:nvPr/>
        </p:nvSpPr>
        <p:spPr>
          <a:xfrm flipH="1">
            <a:off x="971600" y="5373216"/>
            <a:ext cx="3384376" cy="936104"/>
          </a:xfrm>
          <a:prstGeom prst="bentUpArrow">
            <a:avLst>
              <a:gd name="adj1" fmla="val 25000"/>
              <a:gd name="adj2" fmla="val 25000"/>
              <a:gd name="adj3" fmla="val 500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Seta dobrada para cima 14"/>
          <p:cNvSpPr/>
          <p:nvPr/>
        </p:nvSpPr>
        <p:spPr>
          <a:xfrm>
            <a:off x="4355976" y="5373216"/>
            <a:ext cx="3320752" cy="936104"/>
          </a:xfrm>
          <a:prstGeom prst="bentUpArrow">
            <a:avLst>
              <a:gd name="adj1" fmla="val 25000"/>
              <a:gd name="adj2" fmla="val 25000"/>
              <a:gd name="adj3" fmla="val 500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Seta para cima 15"/>
          <p:cNvSpPr/>
          <p:nvPr/>
        </p:nvSpPr>
        <p:spPr>
          <a:xfrm>
            <a:off x="4355976" y="5445224"/>
            <a:ext cx="432048" cy="648072"/>
          </a:xfrm>
          <a:prstGeom prst="up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Retângulo 17"/>
          <p:cNvSpPr/>
          <p:nvPr/>
        </p:nvSpPr>
        <p:spPr>
          <a:xfrm>
            <a:off x="31304" y="476672"/>
            <a:ext cx="6052864" cy="5508612"/>
          </a:xfrm>
          <a:prstGeom prst="rect">
            <a:avLst/>
          </a:prstGeom>
          <a:solidFill>
            <a:srgbClr val="FFFF99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Retângulo 18"/>
          <p:cNvSpPr/>
          <p:nvPr/>
        </p:nvSpPr>
        <p:spPr>
          <a:xfrm>
            <a:off x="6156176" y="476672"/>
            <a:ext cx="2952328" cy="5508612"/>
          </a:xfrm>
          <a:prstGeom prst="rect">
            <a:avLst/>
          </a:prstGeom>
          <a:solidFill>
            <a:srgbClr val="E6B9B8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CaixaDeTexto 19"/>
          <p:cNvSpPr txBox="1"/>
          <p:nvPr/>
        </p:nvSpPr>
        <p:spPr>
          <a:xfrm>
            <a:off x="1547664" y="5507940"/>
            <a:ext cx="29163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Programas em andamento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6336196" y="5445224"/>
            <a:ext cx="29163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dirty="0"/>
              <a:t>Programas em  andamento e novos</a:t>
            </a:r>
          </a:p>
        </p:txBody>
      </p:sp>
      <p:sp>
        <p:nvSpPr>
          <p:cNvPr id="22" name="CaixaDeTexto 21"/>
          <p:cNvSpPr txBox="1"/>
          <p:nvPr/>
        </p:nvSpPr>
        <p:spPr>
          <a:xfrm>
            <a:off x="35496" y="6453336"/>
            <a:ext cx="9001000" cy="36933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rgbClr val="FFFF00"/>
                </a:solidFill>
              </a:rPr>
              <a:t>Resultado = Plano de Orientações e Trabalho para a FEP para os anos de 2021 a 2023</a:t>
            </a:r>
          </a:p>
        </p:txBody>
      </p:sp>
    </p:spTree>
    <p:extLst>
      <p:ext uri="{BB962C8B-B14F-4D97-AF65-F5344CB8AC3E}">
        <p14:creationId xmlns:p14="http://schemas.microsoft.com/office/powerpoint/2010/main" val="3636807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7" grpId="0" animBg="1"/>
      <p:bldP spid="15" grpId="0" animBg="1"/>
      <p:bldP spid="16" grpId="0" animBg="1"/>
      <p:bldP spid="18" grpId="0" animBg="1"/>
      <p:bldP spid="19" grpId="0" animBg="1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5496" y="44624"/>
            <a:ext cx="9107488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scene3d>
            <a:camera prst="obliqueTopRight"/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prstClr val="white"/>
                </a:solidFill>
              </a:rPr>
              <a:t>FOCO DO ESFORÇO DEMANDADO NOS ÚLTIMOS ANOS E PREVISTO PARA OS PRÓXIMOS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6282784"/>
              </p:ext>
            </p:extLst>
          </p:nvPr>
        </p:nvGraphicFramePr>
        <p:xfrm>
          <a:off x="72008" y="980728"/>
          <a:ext cx="8964489" cy="6289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56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162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162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162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endParaRPr lang="pt-BR" sz="1600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pt-BR" sz="1600" b="1" dirty="0"/>
                        <a:t>Período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/>
                        <a:t>2012 a 2015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/>
                        <a:t>2016 a 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/>
                        <a:t>2020 a</a:t>
                      </a:r>
                      <a:r>
                        <a:rPr lang="pt-BR" sz="1600" b="1" baseline="0" dirty="0"/>
                        <a:t> 2023</a:t>
                      </a:r>
                      <a:endParaRPr lang="pt-BR" sz="1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0488">
                <a:tc>
                  <a:txBody>
                    <a:bodyPr/>
                    <a:lstStyle/>
                    <a:p>
                      <a:endParaRPr lang="pt-BR" sz="1600" b="1" dirty="0"/>
                    </a:p>
                    <a:p>
                      <a:r>
                        <a:rPr lang="pt-BR" sz="1600" b="1" dirty="0"/>
                        <a:t>Foco do Esforço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sz="16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pt-BR" sz="1600" b="1" dirty="0">
                          <a:solidFill>
                            <a:schemeClr val="bg1"/>
                          </a:solidFill>
                        </a:rPr>
                        <a:t>Ajustes</a:t>
                      </a:r>
                    </a:p>
                    <a:p>
                      <a:pPr algn="ctr"/>
                      <a:endParaRPr lang="pt-BR" sz="1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pt-BR" sz="1600" b="1" dirty="0">
                          <a:solidFill>
                            <a:schemeClr val="bg1"/>
                          </a:solidFill>
                        </a:rPr>
                        <a:t>Consolidação</a:t>
                      </a:r>
                    </a:p>
                  </a:txBody>
                  <a:tcPr>
                    <a:solidFill>
                      <a:srgbClr val="33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pt-BR" sz="1600" b="1" dirty="0">
                          <a:solidFill>
                            <a:schemeClr val="bg1"/>
                          </a:solidFill>
                        </a:rPr>
                        <a:t>Desenvolvimento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pt-BR" sz="1600" b="1" dirty="0"/>
                    </a:p>
                    <a:p>
                      <a:endParaRPr lang="pt-BR" sz="1600" b="1" dirty="0"/>
                    </a:p>
                    <a:p>
                      <a:endParaRPr lang="pt-BR" sz="1600" b="1" dirty="0"/>
                    </a:p>
                    <a:p>
                      <a:r>
                        <a:rPr lang="pt-BR" sz="1600" b="1" dirty="0"/>
                        <a:t>Principais sinais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b="1" dirty="0">
                          <a:solidFill>
                            <a:schemeClr val="bg1"/>
                          </a:solidFill>
                        </a:rPr>
                        <a:t>. Dificuldades nas contas da FEP</a:t>
                      </a:r>
                    </a:p>
                    <a:p>
                      <a:r>
                        <a:rPr lang="pt-BR" sz="1600" b="1" dirty="0">
                          <a:solidFill>
                            <a:schemeClr val="bg1"/>
                          </a:solidFill>
                        </a:rPr>
                        <a:t>. Ajuste de suas unidades sociais (HEPBR, EPMRJ, CEIM)</a:t>
                      </a:r>
                    </a:p>
                    <a:p>
                      <a:r>
                        <a:rPr lang="pt-BR" sz="1600" b="1" dirty="0">
                          <a:solidFill>
                            <a:schemeClr val="bg1"/>
                          </a:solidFill>
                        </a:rPr>
                        <a:t>. Algumas dissonâncias no ME do PR</a:t>
                      </a: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600" b="1" dirty="0">
                          <a:solidFill>
                            <a:schemeClr val="bg1"/>
                          </a:solidFill>
                        </a:rPr>
                        <a:t>. Equacionamento</a:t>
                      </a:r>
                      <a:r>
                        <a:rPr lang="pt-BR" sz="1600" b="1" baseline="0" dirty="0">
                          <a:solidFill>
                            <a:schemeClr val="bg1"/>
                          </a:solidFill>
                        </a:rPr>
                        <a:t> da situação econômica  e financeira da FEP, com ajustes de suas unidades</a:t>
                      </a:r>
                    </a:p>
                    <a:p>
                      <a:r>
                        <a:rPr lang="pt-BR" sz="1600" b="1" baseline="0" dirty="0">
                          <a:solidFill>
                            <a:schemeClr val="bg1"/>
                          </a:solidFill>
                        </a:rPr>
                        <a:t>. Continuação do ajuste de suas unidades sociais ( CEIBM, CEIJR)</a:t>
                      </a:r>
                    </a:p>
                    <a:p>
                      <a:r>
                        <a:rPr lang="pt-BR" sz="1600" b="1" baseline="0" dirty="0">
                          <a:solidFill>
                            <a:schemeClr val="bg1"/>
                          </a:solidFill>
                        </a:rPr>
                        <a:t>. Fortalecimento das relações e visões do ME do PR</a:t>
                      </a:r>
                      <a:endParaRPr lang="pt-BR" sz="1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3399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600" b="1" dirty="0">
                          <a:solidFill>
                            <a:schemeClr val="bg1"/>
                          </a:solidFill>
                        </a:rPr>
                        <a:t>A perseguir:</a:t>
                      </a:r>
                    </a:p>
                    <a:p>
                      <a:r>
                        <a:rPr lang="pt-BR" sz="1600" b="1" dirty="0">
                          <a:solidFill>
                            <a:schemeClr val="bg1"/>
                          </a:solidFill>
                        </a:rPr>
                        <a:t>. Continuidade da reestruturação</a:t>
                      </a:r>
                      <a:r>
                        <a:rPr lang="pt-BR" sz="1600" b="1" baseline="0" dirty="0">
                          <a:solidFill>
                            <a:schemeClr val="bg1"/>
                          </a:solidFill>
                        </a:rPr>
                        <a:t> da área social da FEP (CEIM, HEPBR, EPMRJ)</a:t>
                      </a:r>
                      <a:endParaRPr lang="pt-BR" sz="1600" b="1" dirty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pt-BR" sz="1600" b="1" dirty="0">
                          <a:solidFill>
                            <a:schemeClr val="bg1"/>
                          </a:solidFill>
                        </a:rPr>
                        <a:t>. Fortalecimento da unificação do ME do PR</a:t>
                      </a:r>
                    </a:p>
                    <a:p>
                      <a:r>
                        <a:rPr lang="pt-BR" sz="1600" b="1" dirty="0">
                          <a:solidFill>
                            <a:schemeClr val="bg1"/>
                          </a:solidFill>
                        </a:rPr>
                        <a:t>. Incremento da expansão  da DE no PR e da presença da FEP no ME, em vista da</a:t>
                      </a:r>
                      <a:r>
                        <a:rPr lang="pt-BR" sz="1600" b="1" baseline="0" dirty="0">
                          <a:solidFill>
                            <a:schemeClr val="bg1"/>
                          </a:solidFill>
                        </a:rPr>
                        <a:t> missão da FEP e seu PE</a:t>
                      </a:r>
                      <a:endParaRPr lang="pt-BR" sz="1600" b="1" dirty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pt-BR" sz="1600" b="1" dirty="0">
                          <a:solidFill>
                            <a:schemeClr val="bg1"/>
                          </a:solidFill>
                        </a:rPr>
                        <a:t>. Continuidade do aperfeiçoamento de sua estrutura organizacional (documentos internos, práticas de gestão, controles, outros)</a:t>
                      </a:r>
                    </a:p>
                    <a:p>
                      <a:r>
                        <a:rPr lang="pt-BR" sz="1600" b="1" dirty="0">
                          <a:solidFill>
                            <a:schemeClr val="bg1"/>
                          </a:solidFill>
                        </a:rPr>
                        <a:t>. Qualificação (trabalhadores e lideranças)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Elipse 4"/>
          <p:cNvSpPr/>
          <p:nvPr/>
        </p:nvSpPr>
        <p:spPr>
          <a:xfrm>
            <a:off x="1619672" y="5301208"/>
            <a:ext cx="3960440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851528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6512" y="44624"/>
            <a:ext cx="9144000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prstClr val="white"/>
                </a:solidFill>
              </a:rPr>
              <a:t>De que FEP estamos falando – Fase de ajustes</a:t>
            </a:r>
          </a:p>
        </p:txBody>
      </p:sp>
      <p:pic>
        <p:nvPicPr>
          <p:cNvPr id="5" name="Imagem 4" descr="ures-total.png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06289"/>
            <a:ext cx="9144000" cy="6351711"/>
          </a:xfrm>
          <a:prstGeom prst="rect">
            <a:avLst/>
          </a:prstGeom>
          <a:noFill/>
          <a:ln>
            <a:noFill/>
          </a:ln>
          <a:effectLst>
            <a:glow rad="127000">
              <a:schemeClr val="bg1">
                <a:lumMod val="85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ipse 7"/>
          <p:cNvSpPr/>
          <p:nvPr/>
        </p:nvSpPr>
        <p:spPr>
          <a:xfrm>
            <a:off x="3851920" y="3789040"/>
            <a:ext cx="1944216" cy="1728192"/>
          </a:xfrm>
          <a:prstGeom prst="ellipse">
            <a:avLst/>
          </a:prstGeom>
          <a:solidFill>
            <a:srgbClr val="00B050">
              <a:alpha val="9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dirty="0">
                <a:solidFill>
                  <a:prstClr val="white"/>
                </a:solidFill>
              </a:rPr>
              <a:t>Protagonismo da FEP perante o ME e a sociedade</a:t>
            </a:r>
          </a:p>
        </p:txBody>
      </p:sp>
      <p:sp>
        <p:nvSpPr>
          <p:cNvPr id="7" name="Elipse 6"/>
          <p:cNvSpPr/>
          <p:nvPr/>
        </p:nvSpPr>
        <p:spPr>
          <a:xfrm>
            <a:off x="4427984" y="1844824"/>
            <a:ext cx="2304256" cy="2304256"/>
          </a:xfrm>
          <a:prstGeom prst="ellipse">
            <a:avLst/>
          </a:prstGeom>
          <a:solidFill>
            <a:schemeClr val="accent1">
              <a:lumMod val="75000"/>
              <a:alpha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dirty="0">
                <a:solidFill>
                  <a:prstClr val="white"/>
                </a:solidFill>
              </a:rPr>
              <a:t>Atividades Doutrinárias</a:t>
            </a:r>
          </a:p>
        </p:txBody>
      </p:sp>
      <p:sp>
        <p:nvSpPr>
          <p:cNvPr id="6" name="Elipse 5"/>
          <p:cNvSpPr/>
          <p:nvPr/>
        </p:nvSpPr>
        <p:spPr>
          <a:xfrm>
            <a:off x="1187624" y="1340768"/>
            <a:ext cx="3816424" cy="3528392"/>
          </a:xfrm>
          <a:prstGeom prst="ellipse">
            <a:avLst/>
          </a:prstGeom>
          <a:solidFill>
            <a:schemeClr val="accent6">
              <a:lumMod val="75000"/>
              <a:alpha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dirty="0">
                <a:solidFill>
                  <a:prstClr val="white"/>
                </a:solidFill>
              </a:rPr>
              <a:t>Atividades Administrativas</a:t>
            </a:r>
          </a:p>
        </p:txBody>
      </p:sp>
    </p:spTree>
    <p:extLst>
      <p:ext uri="{BB962C8B-B14F-4D97-AF65-F5344CB8AC3E}">
        <p14:creationId xmlns:p14="http://schemas.microsoft.com/office/powerpoint/2010/main" val="15270342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res-total.png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06289"/>
            <a:ext cx="9144000" cy="6351711"/>
          </a:xfrm>
          <a:prstGeom prst="rect">
            <a:avLst/>
          </a:prstGeom>
          <a:noFill/>
          <a:ln>
            <a:noFill/>
          </a:ln>
          <a:effectLst>
            <a:glow rad="127000">
              <a:schemeClr val="bg1">
                <a:lumMod val="85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ipse 7"/>
          <p:cNvSpPr/>
          <p:nvPr/>
        </p:nvSpPr>
        <p:spPr>
          <a:xfrm>
            <a:off x="4024223" y="3682144"/>
            <a:ext cx="2232248" cy="2232248"/>
          </a:xfrm>
          <a:prstGeom prst="ellipse">
            <a:avLst/>
          </a:prstGeom>
          <a:solidFill>
            <a:srgbClr val="00B050">
              <a:alpha val="9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prstClr val="white"/>
                </a:solidFill>
              </a:rPr>
              <a:t>Protagonismo da FEP perante o ME e a sociedade</a:t>
            </a:r>
          </a:p>
        </p:txBody>
      </p:sp>
      <p:sp>
        <p:nvSpPr>
          <p:cNvPr id="7" name="Elipse 6"/>
          <p:cNvSpPr/>
          <p:nvPr/>
        </p:nvSpPr>
        <p:spPr>
          <a:xfrm>
            <a:off x="4572001" y="1695537"/>
            <a:ext cx="2592288" cy="2304256"/>
          </a:xfrm>
          <a:prstGeom prst="ellipse">
            <a:avLst/>
          </a:prstGeom>
          <a:solidFill>
            <a:schemeClr val="accent6">
              <a:lumMod val="75000"/>
              <a:alpha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dirty="0">
                <a:solidFill>
                  <a:prstClr val="white"/>
                </a:solidFill>
              </a:rPr>
              <a:t>Atividades</a:t>
            </a:r>
            <a:r>
              <a:rPr lang="pt-BR" sz="2000" dirty="0">
                <a:solidFill>
                  <a:prstClr val="white"/>
                </a:solidFill>
              </a:rPr>
              <a:t> Administrativas</a:t>
            </a:r>
          </a:p>
        </p:txBody>
      </p:sp>
      <p:sp>
        <p:nvSpPr>
          <p:cNvPr id="6" name="Elipse 5"/>
          <p:cNvSpPr/>
          <p:nvPr/>
        </p:nvSpPr>
        <p:spPr>
          <a:xfrm>
            <a:off x="1187624" y="1340768"/>
            <a:ext cx="3816424" cy="3528392"/>
          </a:xfrm>
          <a:prstGeom prst="ellipse">
            <a:avLst/>
          </a:prstGeom>
          <a:solidFill>
            <a:schemeClr val="accent1">
              <a:lumMod val="75000"/>
              <a:alpha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dirty="0">
                <a:solidFill>
                  <a:prstClr val="white"/>
                </a:solidFill>
              </a:rPr>
              <a:t>Atividades</a:t>
            </a:r>
            <a:r>
              <a:rPr lang="pt-BR" sz="2400" dirty="0">
                <a:solidFill>
                  <a:prstClr val="white"/>
                </a:solidFill>
              </a:rPr>
              <a:t> Doutrinárias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36512" y="44624"/>
            <a:ext cx="9144000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prstClr val="white"/>
                </a:solidFill>
              </a:rPr>
              <a:t>De que FEP estamos falando – Fase de desenvolvimento</a:t>
            </a:r>
          </a:p>
        </p:txBody>
      </p:sp>
    </p:spTree>
    <p:extLst>
      <p:ext uri="{BB962C8B-B14F-4D97-AF65-F5344CB8AC3E}">
        <p14:creationId xmlns:p14="http://schemas.microsoft.com/office/powerpoint/2010/main" val="25669522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180000" y="180000"/>
            <a:ext cx="8784976" cy="57600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328" y="205892"/>
            <a:ext cx="1189694" cy="530092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179512" y="936000"/>
            <a:ext cx="8784976" cy="5733360"/>
          </a:xfrm>
          <a:prstGeom prst="rect">
            <a:avLst/>
          </a:prstGeom>
          <a:solidFill>
            <a:schemeClr val="bg1"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2771800" y="260648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400" dirty="0">
                <a:solidFill>
                  <a:schemeClr val="tx2"/>
                </a:solidFill>
              </a:rPr>
              <a:t>Nosso </a:t>
            </a:r>
            <a:r>
              <a:rPr lang="pt-BR" sz="2400" i="1" dirty="0">
                <a:solidFill>
                  <a:schemeClr val="tx2"/>
                </a:solidFill>
              </a:rPr>
              <a:t>Slogan</a:t>
            </a:r>
          </a:p>
        </p:txBody>
      </p:sp>
      <p:sp>
        <p:nvSpPr>
          <p:cNvPr id="4" name="CaixaDeTexto 3">
            <a:hlinkClick r:id="rId3" action="ppaction://hlinkfile"/>
          </p:cNvPr>
          <p:cNvSpPr txBox="1"/>
          <p:nvPr/>
        </p:nvSpPr>
        <p:spPr>
          <a:xfrm>
            <a:off x="791580" y="2397949"/>
            <a:ext cx="7560840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Unidos para construir</a:t>
            </a:r>
          </a:p>
          <a:p>
            <a:pPr algn="ctr"/>
            <a:r>
              <a:rPr lang="pt-BR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pt-BR" sz="5400" b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o futuro</a:t>
            </a:r>
            <a:endParaRPr lang="pt-BR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pt-BR" sz="9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084885" y="158849"/>
            <a:ext cx="15450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200" dirty="0"/>
              <a:t>“Unidos para construir</a:t>
            </a:r>
          </a:p>
          <a:p>
            <a:pPr algn="ctr"/>
            <a:r>
              <a:rPr lang="pt-BR" sz="1200" dirty="0"/>
              <a:t> o futuro”</a:t>
            </a:r>
          </a:p>
        </p:txBody>
      </p:sp>
    </p:spTree>
    <p:extLst>
      <p:ext uri="{BB962C8B-B14F-4D97-AF65-F5344CB8AC3E}">
        <p14:creationId xmlns:p14="http://schemas.microsoft.com/office/powerpoint/2010/main" val="1835354296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TM01859865[[fn=Bom estado]]</Template>
  <TotalTime>66935</TotalTime>
  <Words>494</Words>
  <Application>Microsoft Office PowerPoint</Application>
  <PresentationFormat>Apresentação na tela (4:3)</PresentationFormat>
  <Paragraphs>90</Paragraphs>
  <Slides>8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8</vt:i4>
      </vt:variant>
    </vt:vector>
  </HeadingPairs>
  <TitlesOfParts>
    <vt:vector size="12" baseType="lpstr">
      <vt:lpstr>Arial</vt:lpstr>
      <vt:lpstr>Calibri</vt:lpstr>
      <vt:lpstr>1_Tema do Office</vt:lpstr>
      <vt:lpstr>2_Tema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Nelio Castro</dc:creator>
  <cp:lastModifiedBy>Malena</cp:lastModifiedBy>
  <cp:revision>385</cp:revision>
  <cp:lastPrinted>2019-10-11T19:55:45Z</cp:lastPrinted>
  <dcterms:created xsi:type="dcterms:W3CDTF">2017-11-24T12:44:14Z</dcterms:created>
  <dcterms:modified xsi:type="dcterms:W3CDTF">2020-01-27T11:15:09Z</dcterms:modified>
</cp:coreProperties>
</file>