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5"/>
  </p:notesMasterIdLst>
  <p:handoutMasterIdLst>
    <p:handoutMasterId r:id="rId36"/>
  </p:handoutMasterIdLst>
  <p:sldIdLst>
    <p:sldId id="256" r:id="rId2"/>
    <p:sldId id="257" r:id="rId3"/>
    <p:sldId id="258" r:id="rId4"/>
    <p:sldId id="263" r:id="rId5"/>
    <p:sldId id="261" r:id="rId6"/>
    <p:sldId id="262" r:id="rId7"/>
    <p:sldId id="264" r:id="rId8"/>
    <p:sldId id="265" r:id="rId9"/>
    <p:sldId id="260" r:id="rId10"/>
    <p:sldId id="271" r:id="rId11"/>
    <p:sldId id="267" r:id="rId12"/>
    <p:sldId id="272" r:id="rId13"/>
    <p:sldId id="273" r:id="rId14"/>
    <p:sldId id="270" r:id="rId15"/>
    <p:sldId id="301" r:id="rId16"/>
    <p:sldId id="280" r:id="rId17"/>
    <p:sldId id="274" r:id="rId18"/>
    <p:sldId id="281" r:id="rId19"/>
    <p:sldId id="283" r:id="rId20"/>
    <p:sldId id="282" r:id="rId21"/>
    <p:sldId id="275" r:id="rId22"/>
    <p:sldId id="284" r:id="rId23"/>
    <p:sldId id="285" r:id="rId24"/>
    <p:sldId id="304" r:id="rId25"/>
    <p:sldId id="302" r:id="rId26"/>
    <p:sldId id="312" r:id="rId27"/>
    <p:sldId id="303" r:id="rId28"/>
    <p:sldId id="305" r:id="rId29"/>
    <p:sldId id="306" r:id="rId30"/>
    <p:sldId id="307" r:id="rId31"/>
    <p:sldId id="308" r:id="rId32"/>
    <p:sldId id="309" r:id="rId33"/>
    <p:sldId id="310" r:id="rId34"/>
  </p:sldIdLst>
  <p:sldSz cx="9144000" cy="6858000" type="screen4x3"/>
  <p:notesSz cx="6827838" cy="995521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95" autoAdjust="0"/>
    <p:restoredTop sz="94526" autoAdjust="0"/>
  </p:normalViewPr>
  <p:slideViewPr>
    <p:cSldViewPr>
      <p:cViewPr>
        <p:scale>
          <a:sx n="98" d="100"/>
          <a:sy n="98" d="100"/>
        </p:scale>
        <p:origin x="-121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45" d="100"/>
          <a:sy n="45" d="100"/>
        </p:scale>
        <p:origin x="-2214" y="-114"/>
      </p:cViewPr>
      <p:guideLst>
        <p:guide orient="horz" pos="3136"/>
        <p:guide pos="215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67528" y="0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B7E9DB-DC0F-4ABB-9C66-5433AC55AF78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55724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67528" y="9455724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5F542E-0707-4C04-80E8-4ADFDB1F68C0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760851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67528" y="0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200BA5-4972-4081-B8B9-CDB13E85A5DA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25513" y="746125"/>
            <a:ext cx="4976812" cy="37338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2784" y="4728726"/>
            <a:ext cx="5462270" cy="447984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55724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67528" y="9455724"/>
            <a:ext cx="2958730" cy="49776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BB9CFF-38FA-4010-AA93-309B2B678CEE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0290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ângulo isósceles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540544" y="1887537"/>
            <a:ext cx="8062912" cy="1470025"/>
          </a:xfrm>
        </p:spPr>
        <p:txBody>
          <a:bodyPr anchor="b">
            <a:noAutofit/>
          </a:bodyPr>
          <a:lstStyle>
            <a:lvl1pPr algn="r">
              <a:defRPr sz="480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71472" y="3390912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dirty="0" smtClean="0"/>
              <a:t>Clique para editar o estilo do subtítulo mestre</a:t>
            </a:r>
            <a:endParaRPr kumimoji="0" lang="en-US" dirty="0"/>
          </a:p>
        </p:txBody>
      </p:sp>
      <p:sp>
        <p:nvSpPr>
          <p:cNvPr id="28" name="Espaço Reservado para Data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17" name="Espaço Reservado para Rodapé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pt-BR"/>
          </a:p>
        </p:txBody>
      </p:sp>
      <p:sp>
        <p:nvSpPr>
          <p:cNvPr id="29" name="Espaço Reservado para Número de Slide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10" name="Imagem 9" descr="Digitalizar0006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2143108" y="3429000"/>
            <a:ext cx="5286412" cy="17621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14612" y="267494"/>
            <a:ext cx="5972188" cy="1399032"/>
          </a:xfrm>
        </p:spPr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>
            <a:normAutofit/>
          </a:bodyPr>
          <a:lstStyle>
            <a:lvl1pPr marL="93663" indent="-28575">
              <a:buNone/>
              <a:defRPr sz="3600">
                <a:latin typeface="Florencesans Cond" pitchFamily="2" charset="0"/>
              </a:defRPr>
            </a:lvl1pPr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86050" y="267494"/>
            <a:ext cx="5900750" cy="1399032"/>
          </a:xfrm>
        </p:spPr>
        <p:txBody>
          <a:bodyPr/>
          <a:lstStyle>
            <a:lvl1pPr marL="0" algn="l">
              <a:defRPr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latin typeface="Florencesans Cond" pitchFamily="2" charset="0"/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>
            <a:normAutofit/>
          </a:bodyPr>
          <a:lstStyle>
            <a:lvl1pPr marL="0" indent="0">
              <a:buNone/>
              <a:defRPr sz="2800">
                <a:latin typeface="Florencesans Cond" pitchFamily="2" charset="0"/>
              </a:defRPr>
            </a:lvl1pPr>
            <a:lvl2pPr>
              <a:buNone/>
              <a:defRPr sz="2400"/>
            </a:lvl2pPr>
            <a:lvl3pPr>
              <a:buNone/>
              <a:defRPr sz="2000"/>
            </a:lvl3pPr>
            <a:lvl4pPr>
              <a:buNone/>
              <a:defRPr sz="1800"/>
            </a:lvl4pPr>
            <a:lvl5pPr>
              <a:buNone/>
              <a:defRPr sz="1800"/>
            </a:lvl5pPr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2">
                    <a:lumMod val="75000"/>
                  </a:schemeClr>
                </a:solidFill>
                <a:latin typeface="Florencesans Outline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latin typeface="Florencesans Cond" pitchFamily="2" charset="0"/>
              </a:defRPr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>
            <a:normAutofit/>
          </a:bodyPr>
          <a:lstStyle>
            <a:lvl1pPr marL="0" indent="0">
              <a:buNone/>
              <a:tabLst>
                <a:tab pos="0" algn="l"/>
              </a:tabLst>
              <a:defRPr sz="2800">
                <a:latin typeface="Florencesans Cond" pitchFamily="2" charset="0"/>
              </a:defRPr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86050" y="267494"/>
            <a:ext cx="5900750" cy="1399032"/>
          </a:xfrm>
        </p:spPr>
        <p:txBody>
          <a:bodyPr/>
          <a:lstStyle>
            <a:lvl1pPr>
              <a:defRPr b="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>
                <a:latin typeface="Florencesans Cond" pitchFamily="2" charset="0"/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dirty="0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3600">
                <a:latin typeface="Florencesans Cond" pitchFamily="2" charset="0"/>
              </a:defRPr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>
            <a:noAutofit/>
          </a:bodyPr>
          <a:lstStyle>
            <a:lvl1pPr marL="0" algn="l">
              <a:buNone/>
              <a:defRPr sz="3200" b="0" cap="all" baseline="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600">
                <a:latin typeface="Florencesans Cond" pitchFamily="2" charset="0"/>
              </a:defRPr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>
            <a:normAutofit/>
          </a:bodyPr>
          <a:lstStyle>
            <a:lvl1pPr>
              <a:defRPr sz="3200">
                <a:latin typeface="Florencesans Cond" pitchFamily="2" charset="0"/>
              </a:defRPr>
            </a:lvl1pPr>
            <a:lvl5pPr>
              <a:buNone/>
              <a:defRPr sz="3200">
                <a:latin typeface="Florencesans Cond" pitchFamily="2" charset="0"/>
              </a:defRPr>
            </a:lvl5pPr>
          </a:lstStyle>
          <a:p>
            <a:pPr lvl="0" eaLnBrk="1" latinLnBrk="0" hangingPunct="1"/>
            <a:r>
              <a:rPr lang="pt-BR" dirty="0" smtClean="0"/>
              <a:t>Clique para editar os estilos do texto mestre 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>
            <a:lvl1pPr>
              <a:defRPr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defRPr>
            </a:lvl1pPr>
          </a:lstStyle>
          <a:p>
            <a:r>
              <a:rPr kumimoji="0" lang="pt-BR" dirty="0" smtClean="0"/>
              <a:t>Clique para editar o estilo do título mestre</a:t>
            </a:r>
            <a:endParaRPr kumimoji="0" lang="en-US" dirty="0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>
            <a:lvl1pPr>
              <a:defRPr sz="3200">
                <a:latin typeface="Florencesans Cond" pitchFamily="2" charset="0"/>
              </a:defRPr>
            </a:lvl1pPr>
            <a:lvl2pPr>
              <a:buNone/>
              <a:defRPr/>
            </a:lvl2pPr>
          </a:lstStyle>
          <a:p>
            <a:pPr lvl="0" eaLnBrk="1" latinLnBrk="0" hangingPunct="1"/>
            <a:r>
              <a:rPr lang="pt-BR" dirty="0" smtClean="0"/>
              <a:t>Clique para editar os estilos do texto mestre</a:t>
            </a:r>
          </a:p>
          <a:p>
            <a:pPr lvl="1" eaLnBrk="1" latinLnBrk="0" hangingPunct="1"/>
            <a:endParaRPr kumimoji="0" lang="en-US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ângulo retângulo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ector reto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to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2786050" y="267494"/>
            <a:ext cx="590075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dirty="0" smtClean="0"/>
              <a:t>Clique para editar o estilo do título mestre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  <a:endParaRPr kumimoji="0" lang="en-US" dirty="0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5" eaLnBrk="1" latinLnBrk="0" hangingPunct="1"/>
            <a:r>
              <a:rPr kumimoji="0" lang="pt-BR" dirty="0" smtClean="0"/>
              <a:t>                                                                                                                                                                               </a:t>
            </a:r>
            <a:endParaRPr kumimoji="0" lang="en-US" dirty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F836FD8-BC30-4D01-8C5F-0D4BD5BC9E11}" type="datetimeFigureOut">
              <a:rPr lang="pt-BR" smtClean="0"/>
              <a:pPr/>
              <a:t>25/06/2019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pt-BR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ECD926FE-F167-4987-8F4C-019365D5CEF5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10" name="Imagem 9" descr="Digitalizar0006.jpg"/>
          <p:cNvPicPr>
            <a:picLocks noChangeAspect="1"/>
          </p:cNvPicPr>
          <p:nvPr userDrawn="1"/>
        </p:nvPicPr>
        <p:blipFill>
          <a:blip r:embed="rId12" cstate="print"/>
          <a:stretch>
            <a:fillRect/>
          </a:stretch>
        </p:blipFill>
        <p:spPr>
          <a:xfrm>
            <a:off x="485370" y="357166"/>
            <a:ext cx="2101029" cy="785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None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mundoespirita.com.br/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85720" y="928670"/>
            <a:ext cx="8062912" cy="2184405"/>
          </a:xfrm>
        </p:spPr>
        <p:txBody>
          <a:bodyPr>
            <a:noAutofit/>
          </a:bodyPr>
          <a:lstStyle/>
          <a:p>
            <a:pPr algn="ctr"/>
            <a:r>
              <a:rPr lang="pt-BR" sz="6000" dirty="0" smtClean="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rPr>
              <a:t>Jornal </a:t>
            </a:r>
            <a:br>
              <a:rPr lang="pt-BR" sz="6000" dirty="0" smtClean="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rPr>
            </a:br>
            <a:r>
              <a:rPr lang="pt-BR" sz="6000" dirty="0" smtClean="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rPr>
              <a:t>Mundo Espírita</a:t>
            </a:r>
            <a:endParaRPr lang="pt-BR" sz="6000" dirty="0">
              <a:solidFill>
                <a:schemeClr val="tx2">
                  <a:lumMod val="75000"/>
                </a:schemeClr>
              </a:solidFill>
              <a:latin typeface="Florencesans Shaded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786050" y="285728"/>
            <a:ext cx="5872146" cy="1399032"/>
          </a:xfrm>
        </p:spPr>
        <p:txBody>
          <a:bodyPr>
            <a:normAutofit/>
          </a:bodyPr>
          <a:lstStyle/>
          <a:p>
            <a:r>
              <a:rPr lang="pt-BR" sz="6000" dirty="0" smtClean="0">
                <a:solidFill>
                  <a:schemeClr val="tx2">
                    <a:lumMod val="75000"/>
                  </a:schemeClr>
                </a:solidFill>
                <a:latin typeface="Florencesans Shaded" pitchFamily="2" charset="0"/>
              </a:rPr>
              <a:t>Histórico</a:t>
            </a:r>
            <a:endParaRPr lang="pt-BR" sz="6000" dirty="0">
              <a:solidFill>
                <a:schemeClr val="tx2">
                  <a:lumMod val="75000"/>
                </a:schemeClr>
              </a:solidFill>
              <a:latin typeface="Florencesans Shaded" pitchFamily="2" charset="0"/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28596" y="1857364"/>
            <a:ext cx="8158162" cy="4572000"/>
          </a:xfrm>
        </p:spPr>
        <p:txBody>
          <a:bodyPr/>
          <a:lstStyle/>
          <a:p>
            <a:r>
              <a:rPr lang="pt-BR" sz="4400" dirty="0" smtClean="0"/>
              <a:t>A 1ª. edição do jornal “Mundo Espírita” data de 4 de abril de 1932. Fundado e dirigido por Henrique Andrade, na cidade de Rio de Janeiro (RJ).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403456"/>
            <a:ext cx="8229600" cy="4311692"/>
          </a:xfrm>
        </p:spPr>
        <p:txBody>
          <a:bodyPr>
            <a:normAutofit/>
          </a:bodyPr>
          <a:lstStyle/>
          <a:p>
            <a:r>
              <a:rPr lang="pt-BR" dirty="0" smtClean="0"/>
              <a:t>Àquela época o jornal tinha a denominação, abaixo do nome, “Semanário noticioso e doutrinário”, e tinha formato de 4 páginas impressas em tipografia preto e branco, com rara utilização de fotografias. A aparência do jornal assemelhava-se às publicações típicas do início do século 20.</a:t>
            </a:r>
            <a:endParaRPr lang="pt-BR" dirty="0"/>
          </a:p>
        </p:txBody>
      </p:sp>
      <p:pic>
        <p:nvPicPr>
          <p:cNvPr id="4" name="Imagem 3" descr="avbr-1932_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285728"/>
            <a:ext cx="7572396" cy="1889409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BR" sz="4400" dirty="0" smtClean="0"/>
              <a:t>Por 16 anos, até o ano de 1948, o “</a:t>
            </a:r>
            <a:r>
              <a:rPr lang="pt-BR" sz="4400" dirty="0" smtClean="0">
                <a:solidFill>
                  <a:schemeClr val="tx2">
                    <a:lumMod val="90000"/>
                  </a:schemeClr>
                </a:solidFill>
              </a:rPr>
              <a:t>Mundo Espírita</a:t>
            </a:r>
            <a:r>
              <a:rPr lang="pt-BR" sz="4400" dirty="0" smtClean="0"/>
              <a:t>” foi dirigido por Henrique Andrade, passando, daí por diante, à direção de Lins de Vasconcellos. </a:t>
            </a:r>
            <a:endParaRPr lang="pt-BR" sz="4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4097378"/>
          </a:xfrm>
        </p:spPr>
        <p:txBody>
          <a:bodyPr/>
          <a:lstStyle/>
          <a:p>
            <a:r>
              <a:rPr lang="pt-BR" dirty="0" smtClean="0"/>
              <a:t>Arthur Lins de Vasconcellos, em artigo redigido em 1948, na edição em que assumiu a direção do jornal, lembra que o jornal surgiu em 1926 (e não em 1932), mas teria passado por um período de agitação em que permaneceu “adormecido”:</a:t>
            </a:r>
            <a:endParaRPr lang="pt-BR" dirty="0"/>
          </a:p>
        </p:txBody>
      </p:sp>
      <p:pic>
        <p:nvPicPr>
          <p:cNvPr id="6" name="Imagem 5" descr="linsdevasconcell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0826" y="285728"/>
            <a:ext cx="2071702" cy="2071702"/>
          </a:xfrm>
          <a:prstGeom prst="ellipse">
            <a:avLst/>
          </a:prstGeom>
          <a:effectLst>
            <a:glow rad="63500">
              <a:schemeClr val="accent2">
                <a:satMod val="175000"/>
                <a:alpha val="40000"/>
              </a:schemeClr>
            </a:glow>
            <a:softEdge rad="63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Seta para baixo 6"/>
          <p:cNvSpPr/>
          <p:nvPr/>
        </p:nvSpPr>
        <p:spPr>
          <a:xfrm>
            <a:off x="8429652" y="5715016"/>
            <a:ext cx="500034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5086918"/>
          </a:xfrm>
        </p:spPr>
        <p:txBody>
          <a:bodyPr>
            <a:normAutofit/>
          </a:bodyPr>
          <a:lstStyle/>
          <a:p>
            <a:r>
              <a:rPr lang="pt-BR" sz="3200" dirty="0" smtClean="0"/>
              <a:t>“</a:t>
            </a:r>
            <a:r>
              <a:rPr lang="pt-BR" sz="3200" i="1" dirty="0" smtClean="0"/>
              <a:t>Nascido em 1926, num momento de agitação nacional contrária à intromissão, indébita e nociva, da Igreja Católica Romana na reforma da constituição de 1891, </a:t>
            </a:r>
            <a:r>
              <a:rPr lang="pt-BR" sz="3200" i="1" dirty="0" smtClean="0">
                <a:solidFill>
                  <a:schemeClr val="tx2">
                    <a:lumMod val="90000"/>
                  </a:schemeClr>
                </a:solidFill>
              </a:rPr>
              <a:t>MUNDO ESPÍRITA</a:t>
            </a:r>
            <a:r>
              <a:rPr lang="pt-BR" sz="3200" i="1" dirty="0" smtClean="0"/>
              <a:t>, logo que se verificou a vitória dos republicanos liberais contra as pretensões </a:t>
            </a:r>
            <a:r>
              <a:rPr lang="pt-BR" sz="3200" i="1" dirty="0" err="1" smtClean="0"/>
              <a:t>clericalistas</a:t>
            </a:r>
            <a:r>
              <a:rPr lang="pt-BR" sz="3200" i="1" dirty="0" smtClean="0"/>
              <a:t>, ensarilhou as penas brilhantes que iluminaram suas colunas e suavemente adormeceu para despertar em 4 de abril de 1932</a:t>
            </a:r>
            <a:r>
              <a:rPr lang="pt-BR" sz="3200" dirty="0" smtClean="0"/>
              <a:t>”.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26072"/>
          </a:xfrm>
        </p:spPr>
        <p:txBody>
          <a:bodyPr>
            <a:normAutofit/>
          </a:bodyPr>
          <a:lstStyle/>
          <a:p>
            <a:r>
              <a:rPr lang="pt-BR" dirty="0" smtClean="0"/>
              <a:t>Em 1951, como início de uma nova etapa, o jornal passou a ter periodicidade mensal.</a:t>
            </a:r>
          </a:p>
          <a:p>
            <a:r>
              <a:rPr lang="pt-BR" dirty="0" smtClean="0"/>
              <a:t>Em 1952, com a desencarnação de Lins de Vasconcellos, a direção do jornal “</a:t>
            </a:r>
            <a:r>
              <a:rPr lang="pt-BR" dirty="0" smtClean="0">
                <a:solidFill>
                  <a:schemeClr val="tx2">
                    <a:lumMod val="90000"/>
                  </a:schemeClr>
                </a:solidFill>
              </a:rPr>
              <a:t>Mundo Espírita</a:t>
            </a:r>
            <a:r>
              <a:rPr lang="pt-BR" dirty="0" smtClean="0"/>
              <a:t>” passou para as mãos de Carlos </a:t>
            </a:r>
            <a:r>
              <a:rPr lang="pt-BR" dirty="0" err="1" smtClean="0"/>
              <a:t>Imbassahy</a:t>
            </a:r>
            <a:r>
              <a:rPr lang="pt-BR" dirty="0" smtClean="0"/>
              <a:t> por apenas uma edição (19/4/1952 – edição n</a:t>
            </a:r>
            <a:r>
              <a:rPr lang="pt-BR" baseline="30000" dirty="0" smtClean="0"/>
              <a:t>o</a:t>
            </a:r>
            <a:r>
              <a:rPr lang="pt-BR" dirty="0" smtClean="0"/>
              <a:t> 824).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026072"/>
          </a:xfrm>
        </p:spPr>
        <p:txBody>
          <a:bodyPr>
            <a:normAutofit/>
          </a:bodyPr>
          <a:lstStyle/>
          <a:p>
            <a:r>
              <a:rPr lang="pt-BR" sz="4400" dirty="0" smtClean="0"/>
              <a:t>Não saíram outras edições do jornal até o ano seguinte, quando, no mês de março, Lauro </a:t>
            </a:r>
            <a:r>
              <a:rPr lang="pt-BR" sz="4400" dirty="0" err="1" smtClean="0"/>
              <a:t>Schleder</a:t>
            </a:r>
            <a:r>
              <a:rPr lang="pt-BR" sz="4400" dirty="0" smtClean="0"/>
              <a:t> assume a responsabilidade de levar a cabo os planos de Lins de Vasconcellos.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214974"/>
          </a:xfrm>
        </p:spPr>
        <p:txBody>
          <a:bodyPr>
            <a:normAutofit/>
          </a:bodyPr>
          <a:lstStyle/>
          <a:p>
            <a:r>
              <a:rPr lang="pt-BR" dirty="0" smtClean="0"/>
              <a:t>Em artigo comemorativo aos 40 anos do “</a:t>
            </a:r>
            <a:r>
              <a:rPr lang="pt-BR" dirty="0" smtClean="0">
                <a:solidFill>
                  <a:schemeClr val="tx2">
                    <a:lumMod val="90000"/>
                  </a:schemeClr>
                </a:solidFill>
              </a:rPr>
              <a:t>Mundo Espírita</a:t>
            </a:r>
            <a:r>
              <a:rPr lang="pt-BR" dirty="0" smtClean="0"/>
              <a:t>”, Francisco Raitani, então diretor do jornal, descreve o surgimento do jornal como uma proposta para “</a:t>
            </a:r>
            <a:r>
              <a:rPr lang="pt-BR" i="1" dirty="0" smtClean="0">
                <a:solidFill>
                  <a:schemeClr val="tx2">
                    <a:lumMod val="90000"/>
                  </a:schemeClr>
                </a:solidFill>
              </a:rPr>
              <a:t>lutar pelas justas liberdades do ser humano, notadamente as de consciência, e contra as inferioridades espirituais em suas mais variadas modalidades (...) a luta em prol da difusão da DOUTRINA DOS ESPÍRITOS...</a:t>
            </a:r>
            <a:r>
              <a:rPr lang="pt-BR" dirty="0" smtClean="0">
                <a:solidFill>
                  <a:schemeClr val="tx2">
                    <a:lumMod val="90000"/>
                  </a:schemeClr>
                </a:solidFill>
              </a:rPr>
              <a:t>” </a:t>
            </a:r>
          </a:p>
          <a:p>
            <a:pPr algn="r"/>
            <a:r>
              <a:rPr lang="pt-BR" sz="2400" dirty="0" smtClean="0"/>
              <a:t>(30/4/1972 – edição n</a:t>
            </a:r>
            <a:r>
              <a:rPr lang="pt-BR" sz="2400" baseline="30000" dirty="0" smtClean="0"/>
              <a:t>o</a:t>
            </a:r>
            <a:r>
              <a:rPr lang="pt-BR" sz="2400" dirty="0" smtClean="0"/>
              <a:t> 1.054).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>
                <a:solidFill>
                  <a:srgbClr val="FFFF00"/>
                </a:solidFill>
              </a:rPr>
              <a:t>Edição de abril de 1972</a:t>
            </a:r>
            <a:endParaRPr lang="pt-BR" dirty="0">
              <a:solidFill>
                <a:srgbClr val="FFFF00"/>
              </a:solidFill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3650458" cy="5990294"/>
          </a:xfrm>
        </p:spPr>
        <p:txBody>
          <a:bodyPr>
            <a:normAutofit/>
          </a:bodyPr>
          <a:lstStyle/>
          <a:p>
            <a:r>
              <a:rPr lang="pt-BR" sz="3000" dirty="0" smtClean="0"/>
              <a:t>De 1953 até 1971, Lauro </a:t>
            </a:r>
            <a:r>
              <a:rPr lang="pt-BR" sz="3000" dirty="0" err="1" smtClean="0"/>
              <a:t>Schleder</a:t>
            </a:r>
            <a:r>
              <a:rPr lang="pt-BR" sz="3000" dirty="0" smtClean="0"/>
              <a:t> e Francisco Raitani revezam-se na direção do jornal. Após 40 anos de existência, em abril de 1972, o “</a:t>
            </a:r>
            <a:r>
              <a:rPr lang="pt-BR" sz="3000" dirty="0" smtClean="0">
                <a:solidFill>
                  <a:schemeClr val="tx2">
                    <a:lumMod val="90000"/>
                  </a:schemeClr>
                </a:solidFill>
              </a:rPr>
              <a:t>Mundo Espírita</a:t>
            </a:r>
            <a:r>
              <a:rPr lang="pt-BR" sz="3000" dirty="0" smtClean="0"/>
              <a:t>” passa pela sua primeira reforma gráfica. Victor Ribas Carneiro, é o novo Diretor.</a:t>
            </a:r>
          </a:p>
          <a:p>
            <a:endParaRPr lang="pt-BR" dirty="0"/>
          </a:p>
        </p:txBody>
      </p:sp>
      <p:pic>
        <p:nvPicPr>
          <p:cNvPr id="7" name="Espaço Reservado para Conteúdo 6" descr="Digitalizar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r="3836" b="1564"/>
          <a:stretch>
            <a:fillRect/>
          </a:stretch>
        </p:blipFill>
        <p:spPr>
          <a:xfrm>
            <a:off x="5139609" y="785795"/>
            <a:ext cx="3290043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2903522"/>
            <a:ext cx="8229600" cy="3811626"/>
          </a:xfrm>
        </p:spPr>
        <p:txBody>
          <a:bodyPr>
            <a:normAutofit/>
          </a:bodyPr>
          <a:lstStyle/>
          <a:p>
            <a:r>
              <a:rPr lang="pt-BR" dirty="0" smtClean="0"/>
              <a:t>O logotipo foi reformulado, passando a ter uma imagem de Allan Kardec, e a diagramação foi modernizada com a utilização de mais fotos e pela redução para 5 colunas de texto. A mudança mais profunda foi que o jornal passou a ter 12 páginas, ao invés de 4.</a:t>
            </a:r>
          </a:p>
          <a:p>
            <a:endParaRPr lang="pt-BR" dirty="0"/>
          </a:p>
        </p:txBody>
      </p:sp>
      <p:pic>
        <p:nvPicPr>
          <p:cNvPr id="4" name="Imagem 3" descr="abr-19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5780" y="211691"/>
            <a:ext cx="7903872" cy="2645805"/>
          </a:xfrm>
          <a:prstGeom prst="rect">
            <a:avLst/>
          </a:prstGeom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6276046"/>
          </a:xfrm>
        </p:spPr>
        <p:txBody>
          <a:bodyPr>
            <a:normAutofit/>
          </a:bodyPr>
          <a:lstStyle/>
          <a:p>
            <a:r>
              <a:rPr lang="pt-BR" dirty="0" smtClean="0"/>
              <a:t>Edição de março de 1984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700110"/>
            <a:ext cx="4864904" cy="5943600"/>
          </a:xfrm>
        </p:spPr>
        <p:txBody>
          <a:bodyPr>
            <a:noAutofit/>
          </a:bodyPr>
          <a:lstStyle/>
          <a:p>
            <a:r>
              <a:rPr lang="pt-BR" sz="3000" dirty="0" smtClean="0"/>
              <a:t>Foi Victor Ribas Carneiro quem deu início à coluna “</a:t>
            </a:r>
            <a:r>
              <a:rPr lang="pt-BR" sz="3000" dirty="0" smtClean="0">
                <a:solidFill>
                  <a:schemeClr val="tx2">
                    <a:lumMod val="90000"/>
                  </a:schemeClr>
                </a:solidFill>
              </a:rPr>
              <a:t>Com Kardec</a:t>
            </a:r>
            <a:r>
              <a:rPr lang="pt-BR" sz="3000" dirty="0" smtClean="0"/>
              <a:t>”, que abordava sempre um trecho da Codificação reproduzindo-o em destaque. Em novembro de 1977, Honório Mello assume a direção do jornal até 1979, quando Victor Ribas retorna, até se afastar novamente em 1984 por motivo de enfermidade.</a:t>
            </a:r>
          </a:p>
        </p:txBody>
      </p:sp>
      <p:pic>
        <p:nvPicPr>
          <p:cNvPr id="5" name="Espaço Reservado para Conteúdo 4" descr="Digitalizar000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5902" t="609" r="6226" b="2757"/>
          <a:stretch>
            <a:fillRect/>
          </a:stretch>
        </p:blipFill>
        <p:spPr>
          <a:xfrm>
            <a:off x="6539384" y="332656"/>
            <a:ext cx="1701523" cy="626469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Jornal de janeiro de 1984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285852" y="428604"/>
            <a:ext cx="3857652" cy="5943600"/>
          </a:xfrm>
        </p:spPr>
        <p:txBody>
          <a:bodyPr>
            <a:noAutofit/>
          </a:bodyPr>
          <a:lstStyle/>
          <a:p>
            <a:r>
              <a:rPr lang="pt-BR" sz="3000" dirty="0" smtClean="0"/>
              <a:t>Em seu lugar, entra Célio Trujillo Costa, que começa novas mudanças visuais na diagramação do jornal. A 1ª página passa a assumir a função de capa, com manchete e chamadas que remetem ao interior do jornal (espécie de índice na capa).</a:t>
            </a:r>
          </a:p>
        </p:txBody>
      </p:sp>
      <p:pic>
        <p:nvPicPr>
          <p:cNvPr id="5" name="Espaço Reservado para Conteúdo 4" descr="janeiro-198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5580112" y="1412776"/>
            <a:ext cx="3029129" cy="4016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Em 1985, Maurício Silva, então Diretor do Departamento de Difusão Doutrinária, assume a secretaria do jornal; após um ano, em agosto de 1986, torna-se o novo Diretor do “</a:t>
            </a:r>
            <a:r>
              <a:rPr lang="pt-BR" dirty="0" smtClean="0">
                <a:solidFill>
                  <a:schemeClr val="tx2">
                    <a:lumMod val="75000"/>
                  </a:schemeClr>
                </a:solidFill>
              </a:rPr>
              <a:t>Mundo Espírita</a:t>
            </a:r>
            <a:r>
              <a:rPr lang="pt-BR" dirty="0" smtClean="0"/>
              <a:t>”, cargo que ocupou até 1992.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EDIÇÃO DE AGOSTO DE 1992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428728" y="3143248"/>
            <a:ext cx="7143800" cy="3168016"/>
          </a:xfrm>
        </p:spPr>
        <p:txBody>
          <a:bodyPr>
            <a:normAutofit/>
          </a:bodyPr>
          <a:lstStyle/>
          <a:p>
            <a:pPr algn="ctr"/>
            <a:r>
              <a:rPr lang="pt-BR" sz="4400" dirty="0" smtClean="0"/>
              <a:t>A partir de agosto de 1992 o logo do jornal é novamente modificado, modernizado. </a:t>
            </a:r>
          </a:p>
        </p:txBody>
      </p:sp>
      <p:pic>
        <p:nvPicPr>
          <p:cNvPr id="9" name="Espaço Reservado para Conteúdo 6" descr="jul-199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606550" y="321007"/>
            <a:ext cx="6858000" cy="2464724"/>
          </a:xfr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Edição de abril de 1992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1643050"/>
            <a:ext cx="3007516" cy="3929090"/>
          </a:xfrm>
        </p:spPr>
        <p:txBody>
          <a:bodyPr>
            <a:normAutofit/>
          </a:bodyPr>
          <a:lstStyle/>
          <a:p>
            <a:r>
              <a:rPr lang="pt-BR" sz="3600" dirty="0" smtClean="0"/>
              <a:t>O jornal de abril de 1992 trazia como matéria de capa os 90 anos da FEP.</a:t>
            </a:r>
            <a:endParaRPr lang="pt-BR" sz="3600" dirty="0"/>
          </a:p>
        </p:txBody>
      </p:sp>
      <p:pic>
        <p:nvPicPr>
          <p:cNvPr id="5" name="Espaço Reservado para Conteúdo 4" descr="agosto de 199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357686" y="732520"/>
            <a:ext cx="4213225" cy="51643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 partir de 1993 o jornal passou a ser de responsabilidade da Diretoria Executiva da FEP.</a:t>
            </a:r>
          </a:p>
          <a:p>
            <a:r>
              <a:rPr lang="pt-BR" dirty="0" smtClean="0"/>
              <a:t>No período de 2004 a 2007 Maria Helena Marcon, presidente da FEP na época, assume a direção do jornal.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6204608"/>
          </a:xfrm>
        </p:spPr>
        <p:txBody>
          <a:bodyPr>
            <a:normAutofit/>
          </a:bodyPr>
          <a:lstStyle/>
          <a:p>
            <a:r>
              <a:rPr lang="pt-BR" dirty="0" smtClean="0"/>
              <a:t>EDIÇÃO DE DEZEMBRO DE 2002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628672"/>
            <a:ext cx="2438400" cy="5943600"/>
          </a:xfrm>
        </p:spPr>
        <p:txBody>
          <a:bodyPr>
            <a:normAutofit/>
          </a:bodyPr>
          <a:lstStyle/>
          <a:p>
            <a:r>
              <a:rPr lang="pt-BR" sz="4000" dirty="0" smtClean="0"/>
              <a:t>A partir de dezembro de 2002 o jornal ganhou sua primeira capa colorida.</a:t>
            </a:r>
            <a:endParaRPr lang="pt-BR" sz="4000" dirty="0"/>
          </a:p>
        </p:txBody>
      </p:sp>
      <p:pic>
        <p:nvPicPr>
          <p:cNvPr id="5" name="Espaço Reservado para Conteúdo 4" descr="CAPA 200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48586"/>
          <a:stretch>
            <a:fillRect/>
          </a:stretch>
        </p:blipFill>
        <p:spPr>
          <a:xfrm>
            <a:off x="4000496" y="428604"/>
            <a:ext cx="4570414" cy="54575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EDIÇÃO DE ABRIL DE 2005</a:t>
            </a:r>
            <a:endParaRPr lang="pt-BR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type="body" idx="2"/>
          </p:nvPr>
        </p:nvSpPr>
        <p:spPr>
          <a:xfrm>
            <a:off x="1135856" y="3286124"/>
            <a:ext cx="7508110" cy="3025140"/>
          </a:xfrm>
        </p:spPr>
        <p:txBody>
          <a:bodyPr>
            <a:normAutofit/>
          </a:bodyPr>
          <a:lstStyle/>
          <a:p>
            <a:pPr algn="ctr"/>
            <a:r>
              <a:rPr lang="pt-BR" sz="4000" dirty="0" smtClean="0"/>
              <a:t>Em abril de 2005 o logo foi novamente modificado, alterando a estética do jornal.</a:t>
            </a:r>
          </a:p>
        </p:txBody>
      </p:sp>
      <p:pic>
        <p:nvPicPr>
          <p:cNvPr id="9" name="Espaço Reservado para Conteúdo 8" descr="LOGO_OFICIAL_JORNAL_MUNDO_ESPIRITA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753569"/>
            <a:ext cx="7000924" cy="1871379"/>
          </a:xfr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6204608"/>
          </a:xfrm>
        </p:spPr>
        <p:txBody>
          <a:bodyPr>
            <a:normAutofit/>
          </a:bodyPr>
          <a:lstStyle/>
          <a:p>
            <a:r>
              <a:rPr lang="pt-BR" dirty="0" smtClean="0"/>
              <a:t>EDIÇÃO DE DEZEMBRO DE 2005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1142984"/>
            <a:ext cx="2438400" cy="5168280"/>
          </a:xfrm>
        </p:spPr>
        <p:txBody>
          <a:bodyPr>
            <a:normAutofit/>
          </a:bodyPr>
          <a:lstStyle/>
          <a:p>
            <a:r>
              <a:rPr lang="pt-BR" sz="3600" dirty="0" smtClean="0"/>
              <a:t>Esta é a edição de abril de 2005.</a:t>
            </a:r>
          </a:p>
          <a:p>
            <a:r>
              <a:rPr lang="pt-BR" sz="3600" dirty="0" smtClean="0"/>
              <a:t>No mês de abril comemoramos o aniversário do jornal.</a:t>
            </a:r>
            <a:endParaRPr lang="pt-BR" sz="3600" dirty="0"/>
          </a:p>
        </p:txBody>
      </p:sp>
      <p:pic>
        <p:nvPicPr>
          <p:cNvPr id="5" name="Espaço Reservado para Conteúdo 4" descr="capa 2005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720154" y="620688"/>
            <a:ext cx="4881566" cy="568803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A partir de fevereiro de 2008, o jornal passa à responsabilidade do novo presidente eleito, Francisco Ferraz Batista, que incumbe o assessor de Comunicação Social, Carlos Augusto de São José de coordenar esse trabalho, sob sua supervisão.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6276046"/>
          </a:xfrm>
        </p:spPr>
        <p:txBody>
          <a:bodyPr>
            <a:normAutofit/>
          </a:bodyPr>
          <a:lstStyle/>
          <a:p>
            <a:r>
              <a:rPr lang="pt-BR" sz="2600" dirty="0" smtClean="0"/>
              <a:t>EDIÇÃO DE FEVEREIRO DE 2008</a:t>
            </a:r>
            <a:endParaRPr lang="pt-BR" sz="2600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type="body" idx="2"/>
          </p:nvPr>
        </p:nvSpPr>
        <p:spPr>
          <a:xfrm>
            <a:off x="1135856" y="3571876"/>
            <a:ext cx="7365234" cy="2739388"/>
          </a:xfrm>
        </p:spPr>
        <p:txBody>
          <a:bodyPr>
            <a:normAutofit/>
          </a:bodyPr>
          <a:lstStyle/>
          <a:p>
            <a:pPr algn="ctr"/>
            <a:r>
              <a:rPr lang="pt-BR" sz="4000" dirty="0" smtClean="0"/>
              <a:t>A partir de fevereiro desse ano, marcando a nova administração, o logo foi novamente modificado.</a:t>
            </a:r>
            <a:endParaRPr lang="pt-BR" sz="4000" dirty="0"/>
          </a:p>
        </p:txBody>
      </p:sp>
      <p:pic>
        <p:nvPicPr>
          <p:cNvPr id="7" name="Espaço Reservado para Conteúdo 6" descr="fev-20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785794"/>
            <a:ext cx="7178280" cy="21431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6276046"/>
          </a:xfrm>
        </p:spPr>
        <p:txBody>
          <a:bodyPr>
            <a:normAutofit/>
          </a:bodyPr>
          <a:lstStyle/>
          <a:p>
            <a:r>
              <a:rPr lang="pt-BR" dirty="0" smtClean="0"/>
              <a:t>EDIÇÃO DE FEVEREIRO DE 2008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628672"/>
            <a:ext cx="2438400" cy="59436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A partir de fevereiro de 2008, o jornal passou a ser totalmente colorido, com nova diagramação.</a:t>
            </a:r>
            <a:endParaRPr lang="pt-BR" sz="3200" dirty="0"/>
          </a:p>
        </p:txBody>
      </p:sp>
      <p:pic>
        <p:nvPicPr>
          <p:cNvPr id="5" name="Espaço Reservado para Conteúdo 4" descr="capa fev 20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943164" y="764704"/>
            <a:ext cx="4461644" cy="53789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6276046"/>
          </a:xfrm>
        </p:spPr>
        <p:txBody>
          <a:bodyPr>
            <a:normAutofit/>
          </a:bodyPr>
          <a:lstStyle/>
          <a:p>
            <a:r>
              <a:rPr lang="pt-BR" sz="2600" dirty="0" smtClean="0"/>
              <a:t>EDIÇÃO DE janEIRO DE 2009</a:t>
            </a:r>
            <a:endParaRPr lang="pt-BR" sz="2600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type="body" idx="2"/>
          </p:nvPr>
        </p:nvSpPr>
        <p:spPr>
          <a:xfrm>
            <a:off x="1135856" y="3571876"/>
            <a:ext cx="7365234" cy="2739388"/>
          </a:xfrm>
        </p:spPr>
        <p:txBody>
          <a:bodyPr>
            <a:normAutofit/>
          </a:bodyPr>
          <a:lstStyle/>
          <a:p>
            <a:pPr algn="ctr"/>
            <a:r>
              <a:rPr lang="pt-BR" sz="4000" dirty="0" smtClean="0"/>
              <a:t>A partir de janeiro de 2009, o logo foi alterado, mantendo-se até a edição atual.</a:t>
            </a:r>
            <a:endParaRPr lang="pt-BR" sz="4000" dirty="0"/>
          </a:p>
        </p:txBody>
      </p:sp>
      <p:pic>
        <p:nvPicPr>
          <p:cNvPr id="7" name="Espaço Reservado para Conteúdo 6" descr="fev-20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785794"/>
            <a:ext cx="6974733" cy="26086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6276046"/>
          </a:xfrm>
        </p:spPr>
        <p:txBody>
          <a:bodyPr>
            <a:normAutofit/>
          </a:bodyPr>
          <a:lstStyle/>
          <a:p>
            <a:r>
              <a:rPr lang="pt-BR" dirty="0" smtClean="0"/>
              <a:t>EDIÇÃO DE JULHO DE 2011</a:t>
            </a:r>
            <a:endParaRPr lang="pt-BR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1135856" y="628672"/>
            <a:ext cx="2438400" cy="5943600"/>
          </a:xfrm>
        </p:spPr>
        <p:txBody>
          <a:bodyPr>
            <a:normAutofit/>
          </a:bodyPr>
          <a:lstStyle/>
          <a:p>
            <a:r>
              <a:rPr lang="pt-BR" sz="3200" dirty="0" smtClean="0"/>
              <a:t>A partir  de julho de 2011, o jornal passou a ter 20 páginas.</a:t>
            </a:r>
            <a:endParaRPr lang="pt-BR" sz="3200" dirty="0"/>
          </a:p>
        </p:txBody>
      </p:sp>
      <p:pic>
        <p:nvPicPr>
          <p:cNvPr id="5" name="Espaço Reservado para Conteúdo 4" descr="capa fev 2008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056095" y="548680"/>
            <a:ext cx="4423810" cy="55949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411760" y="1988840"/>
            <a:ext cx="6203032" cy="3130368"/>
          </a:xfrm>
          <a:prstGeom prst="foldedCorner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r>
              <a:rPr lang="pt-BR" dirty="0" smtClean="0"/>
              <a:t>No período de 2012 a 2015 Luiz Henrique da Silva, presidente da FEP, assume a direção do jornal.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Em 2013, como coordenadora da Comunicação Social Espírita da Federativa, Maria Helena Marcon assume a coordenação geral do Jornal, formando equipe e passando a realizar reuniões de pauta, com regularidade, para cada edição.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Em 2016, assumindo a presidência da FEP, a direção do Jornal passa a ser de Adriano Lino Greca, continuando a coordenação geral com Maria Helena Marcon.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3140968"/>
            <a:ext cx="8229600" cy="29143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spcBef>
                <a:spcPts val="800"/>
              </a:spcBef>
            </a:pPr>
            <a:r>
              <a:rPr lang="pt-BR" sz="3200" dirty="0" smtClean="0"/>
              <a:t>Página do DIJ..........................desde fevereiro.2008</a:t>
            </a:r>
          </a:p>
          <a:p>
            <a:pPr>
              <a:spcBef>
                <a:spcPts val="800"/>
              </a:spcBef>
            </a:pPr>
            <a:r>
              <a:rPr lang="pt-BR" sz="3200" dirty="0" smtClean="0"/>
              <a:t>Lições para a vida....................desde outubro.2013</a:t>
            </a:r>
          </a:p>
          <a:p>
            <a:pPr>
              <a:spcBef>
                <a:spcPts val="800"/>
              </a:spcBef>
            </a:pPr>
            <a:r>
              <a:rPr lang="pt-BR" sz="3200" dirty="0" smtClean="0"/>
              <a:t>Momento Espírita....................desde março.1997</a:t>
            </a:r>
          </a:p>
          <a:p>
            <a:pPr>
              <a:spcBef>
                <a:spcPts val="800"/>
              </a:spcBef>
            </a:pPr>
            <a:r>
              <a:rPr lang="pt-BR" sz="3200" dirty="0" smtClean="0"/>
              <a:t>Revivendo ensinos...................desde junho.2016</a:t>
            </a:r>
          </a:p>
        </p:txBody>
      </p:sp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67544" y="1340768"/>
            <a:ext cx="8229600" cy="2016224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anchor="t">
            <a:normAutofit/>
          </a:bodyPr>
          <a:lstStyle/>
          <a:p>
            <a:r>
              <a:rPr lang="pt-BR" sz="3200" dirty="0" smtClean="0">
                <a:solidFill>
                  <a:schemeClr val="tx2"/>
                </a:solidFill>
                <a:latin typeface="Florencesans Cond" pitchFamily="2" charset="0"/>
              </a:rPr>
              <a:t>Atualmente, o Jornal, com vinte páginas, todas coloridas, tem publicação mensal e apresenta as seguintes colunas:</a:t>
            </a:r>
          </a:p>
        </p:txBody>
      </p:sp>
      <p:sp>
        <p:nvSpPr>
          <p:cNvPr id="5" name="Seta para baixo 4"/>
          <p:cNvSpPr/>
          <p:nvPr/>
        </p:nvSpPr>
        <p:spPr>
          <a:xfrm>
            <a:off x="8244408" y="6309320"/>
            <a:ext cx="504056" cy="404664"/>
          </a:xfrm>
          <a:prstGeom prst="downArrow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11560" y="1772816"/>
            <a:ext cx="8208912" cy="435450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pt-BR" sz="3200" dirty="0" smtClean="0"/>
              <a:t>Revista Espírita....................desde novembro.2011</a:t>
            </a:r>
          </a:p>
          <a:p>
            <a:r>
              <a:rPr lang="pt-BR" sz="3200" dirty="0" smtClean="0"/>
              <a:t>Acerca das palavras ...........desde fevereiro.2018</a:t>
            </a:r>
          </a:p>
          <a:p>
            <a:r>
              <a:rPr lang="pt-BR" sz="3200" dirty="0" smtClean="0"/>
              <a:t>Trabalhadores do Bem.......desde fevereiro.2012</a:t>
            </a:r>
          </a:p>
          <a:p>
            <a:r>
              <a:rPr lang="pt-BR" sz="3200" dirty="0" smtClean="0"/>
              <a:t>Notícias das </a:t>
            </a:r>
            <a:r>
              <a:rPr lang="pt-BR" sz="3200" dirty="0" err="1" smtClean="0"/>
              <a:t>UREs</a:t>
            </a:r>
            <a:r>
              <a:rPr lang="pt-BR" sz="3200" dirty="0" smtClean="0"/>
              <a:t>..............desde fevereiro.2008</a:t>
            </a:r>
          </a:p>
          <a:p>
            <a:r>
              <a:rPr lang="pt-BR" sz="3200" dirty="0" smtClean="0"/>
              <a:t>Fatos em notícia..................desde maio.2009</a:t>
            </a:r>
            <a:endParaRPr lang="pt-BR" sz="32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2843808" y="332656"/>
            <a:ext cx="6048672" cy="1656184"/>
          </a:xfrm>
        </p:spPr>
        <p:txBody>
          <a:bodyPr>
            <a:normAutofit/>
          </a:bodyPr>
          <a:lstStyle/>
          <a:p>
            <a:r>
              <a:rPr lang="pt-BR" sz="3200" dirty="0" smtClean="0"/>
              <a:t>Reformulado o site </a:t>
            </a:r>
            <a:r>
              <a:rPr lang="pt-BR" sz="3200" u="sng" dirty="0" smtClean="0">
                <a:hlinkClick r:id="rId2"/>
              </a:rPr>
              <a:t>http://www.mundoespirita.com.br/</a:t>
            </a:r>
            <a:r>
              <a:rPr lang="pt-BR" sz="3200" dirty="0" smtClean="0"/>
              <a:t>  </a:t>
            </a:r>
          </a:p>
          <a:p>
            <a:r>
              <a:rPr lang="pt-BR" sz="3200" dirty="0" smtClean="0"/>
              <a:t>em julho.2013</a:t>
            </a:r>
            <a:endParaRPr lang="pt-BR" sz="3200" dirty="0"/>
          </a:p>
        </p:txBody>
      </p:sp>
      <p:pic>
        <p:nvPicPr>
          <p:cNvPr id="4" name="Imagem 3" descr="site jorna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03648" y="2060847"/>
            <a:ext cx="6660232" cy="449542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131840" y="260648"/>
            <a:ext cx="5338936" cy="1330168"/>
          </a:xfrm>
        </p:spPr>
        <p:txBody>
          <a:bodyPr/>
          <a:lstStyle/>
          <a:p>
            <a:r>
              <a:rPr lang="pt-BR" dirty="0" smtClean="0"/>
              <a:t>Jornal Digital ofertado no site em março.2017</a:t>
            </a:r>
            <a:endParaRPr lang="pt-BR" dirty="0"/>
          </a:p>
        </p:txBody>
      </p:sp>
      <p:pic>
        <p:nvPicPr>
          <p:cNvPr id="4" name="Imagem 3" descr="jornal digit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556792"/>
            <a:ext cx="6677301" cy="50131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346392"/>
          </a:xfrm>
        </p:spPr>
        <p:txBody>
          <a:bodyPr>
            <a:normAutofit lnSpcReduction="10000"/>
          </a:bodyPr>
          <a:lstStyle/>
          <a:p>
            <a:r>
              <a:rPr lang="pt-BR" dirty="0" smtClean="0"/>
              <a:t>A partir de fevereiro.2019, o Jornal Digital passou a ser enviado, mensalmente, a cadastrados, mantendo-se a versão impressa, que continua a ser remetida às Casas espíritas e assinantes.</a:t>
            </a:r>
          </a:p>
          <a:p>
            <a:r>
              <a:rPr lang="pt-BR" dirty="0" smtClean="0"/>
              <a:t>Tiragem mensal – 3.500.</a:t>
            </a:r>
          </a:p>
          <a:p>
            <a:pPr algn="r"/>
            <a:r>
              <a:rPr lang="pt-BR" sz="3200" i="1" dirty="0" smtClean="0"/>
              <a:t>Atualizado em 24.6.2019.</a:t>
            </a:r>
          </a:p>
          <a:p>
            <a:endParaRPr lang="pt-BR" dirty="0" smtClean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Personalizada 1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FEFAC9"/>
      </a:hlink>
      <a:folHlink>
        <a:srgbClr val="FFFFFF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883</TotalTime>
  <Words>1156</Words>
  <Application>Microsoft Office PowerPoint</Application>
  <PresentationFormat>Apresentação na tela (4:3)</PresentationFormat>
  <Paragraphs>61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33</vt:i4>
      </vt:variant>
    </vt:vector>
  </HeadingPairs>
  <TitlesOfParts>
    <vt:vector size="34" baseType="lpstr">
      <vt:lpstr>Verve</vt:lpstr>
      <vt:lpstr>Jornal  Mundo Espírita</vt:lpstr>
      <vt:lpstr>Histórico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Edição de abril de 1972</vt:lpstr>
      <vt:lpstr>Apresentação do PowerPoint</vt:lpstr>
      <vt:lpstr>Edição de março de 1984</vt:lpstr>
      <vt:lpstr>Jornal de janeiro de 1984</vt:lpstr>
      <vt:lpstr>Apresentação do PowerPoint</vt:lpstr>
      <vt:lpstr>EDIÇÃO DE AGOSTO DE 1992</vt:lpstr>
      <vt:lpstr>Edição de abril de 1992</vt:lpstr>
      <vt:lpstr>Apresentação do PowerPoint</vt:lpstr>
      <vt:lpstr>EDIÇÃO DE DEZEMBRO DE 2002</vt:lpstr>
      <vt:lpstr>EDIÇÃO DE ABRIL DE 2005</vt:lpstr>
      <vt:lpstr>EDIÇÃO DE DEZEMBRO DE 2005</vt:lpstr>
      <vt:lpstr>Apresentação do PowerPoint</vt:lpstr>
      <vt:lpstr>EDIÇÃO DE FEVEREIRO DE 2008</vt:lpstr>
      <vt:lpstr>EDIÇÃO DE FEVEREIRO DE 2008</vt:lpstr>
      <vt:lpstr>EDIÇÃO DE janEIRO DE 2009</vt:lpstr>
      <vt:lpstr>EDIÇÃO DE JULHO DE 2011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Fep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Odete</dc:creator>
  <cp:lastModifiedBy>mary</cp:lastModifiedBy>
  <cp:revision>98</cp:revision>
  <dcterms:created xsi:type="dcterms:W3CDTF">2008-08-18T18:02:49Z</dcterms:created>
  <dcterms:modified xsi:type="dcterms:W3CDTF">2019-06-25T11:58:20Z</dcterms:modified>
</cp:coreProperties>
</file>