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71" r:id="rId13"/>
    <p:sldId id="270" r:id="rId14"/>
    <p:sldId id="272" r:id="rId15"/>
    <p:sldId id="273" r:id="rId16"/>
    <p:sldId id="274" r:id="rId17"/>
  </p:sldIdLst>
  <p:sldSz cx="9144000" cy="6858000" type="screen4x3"/>
  <p:notesSz cx="6827838" cy="99552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7B3D17"/>
    <a:srgbClr val="59474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7150" y="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F32A86A-FFC3-47D7-862B-4760B4C7058D}" type="datetimeFigureOut">
              <a:rPr lang="pt-BR"/>
              <a:pPr>
                <a:defRPr/>
              </a:pPr>
              <a:t>03/03/2020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5515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7150" y="945515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C1E30F4-B94F-4A20-8997-90F3083129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67150" y="0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F30-CECC-4EC4-AD94-96DBF86C2028}" type="datetimeFigureOut">
              <a:rPr lang="pt-BR" smtClean="0"/>
              <a:t>03/03/2020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1244600"/>
            <a:ext cx="4478338" cy="3359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2625" y="4791075"/>
            <a:ext cx="5462588" cy="3919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56738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67150" y="9456738"/>
            <a:ext cx="29591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E5C57-868D-4F68-B4A2-538A9B8E2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136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As comunidades primitivas. Xamãs. Antiguidade: os poderes mágicos. O culto aos mortos em Roma. Os deuses lares. Os penates. Calígula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365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Mediunidade presente em nossas vidas. Sono – sonhos. Vossos filhos profetizarão. Vossos velhos terão sonhos.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2673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Parábola do filho pródigo. Herdeiros do Universo.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8915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Bater no filho – marido se afasta quando a esposa engravida- mulher grávida – aversão ao marido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652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vontade de telefonar – o telefonema do pastor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925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 livro de Tobias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3970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Os encontros espirituais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340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Momento Espírita – livros – artigos para jornal - cartas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3845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 passe magnético, espiritual, misto      - o abraço – o beijo da mãe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052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André luiz – o médico na ambulância seguido de um bom Espírito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3698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Divaldo vê a mãe – Chico idem – Raul – os amigos da luz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8300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Animismo –o início mediúnico – o bom animismo. Jesus fazia por si mesmo. Médium </a:t>
            </a:r>
            <a:r>
              <a:rPr lang="pt-BR"/>
              <a:t>de Deus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E5C57-868D-4F68-B4A2-538A9B8E223B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017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solidFill>
                  <a:schemeClr val="tx2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  <a:latin typeface="Cancun" pitchFamily="66" charset="0"/>
              </a:defRPr>
            </a:lvl1pPr>
          </a:lstStyle>
          <a:p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694B-5E04-4A92-97AE-54D4DF9DA6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4.jpg"/>
          <p:cNvPicPr>
            <a:picLocks noChangeAspect="1"/>
          </p:cNvPicPr>
          <p:nvPr userDrawn="1"/>
        </p:nvPicPr>
        <p:blipFill>
          <a:blip r:embed="rId2" cstate="print"/>
          <a:srcRect l="44159" r="44158"/>
          <a:stretch>
            <a:fillRect/>
          </a:stretch>
        </p:blipFill>
        <p:spPr>
          <a:xfrm>
            <a:off x="0" y="0"/>
            <a:ext cx="6858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179637"/>
            <a:ext cx="7924800" cy="411480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B1088-34A5-458B-8965-FBE181E982E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pt-BR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EA094-4208-42E9-AFE2-16040CD0D0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pt-BR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199800"/>
            <a:ext cx="3733800" cy="4160520"/>
          </a:xfrm>
        </p:spPr>
        <p:txBody>
          <a:bodyPr/>
          <a:lstStyle>
            <a:lvl1pPr marL="0" indent="0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 marL="0" indent="0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D7447-AEDC-4791-80ED-A393DE40A0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800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12168"/>
            <a:ext cx="38115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85800" y="2667000"/>
            <a:ext cx="3811588" cy="3657600"/>
          </a:xfrm>
        </p:spPr>
        <p:txBody>
          <a:bodyPr/>
          <a:lstStyle>
            <a:lvl1pPr marL="0" indent="0">
              <a:buNone/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 marL="0" indent="0">
              <a:buNone/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F1227-554A-4BAB-B299-EFB31F55FA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/>
          <a:lstStyle>
            <a:lvl1pPr>
              <a:defRPr sz="36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242B8-6F70-47CB-AB7B-C9712F1210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59A14-E8DD-471B-9CD8-6A2B1EE4A1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>
            <a:noAutofit/>
          </a:bodyPr>
          <a:lstStyle>
            <a:lvl1pPr algn="l">
              <a:buNone/>
              <a:defRPr sz="3200" b="1"/>
            </a:lvl1pPr>
          </a:lstStyle>
          <a:p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rIns="0">
            <a:normAutofit/>
          </a:bodyPr>
          <a:lstStyle>
            <a:lvl1pPr marL="0" indent="0">
              <a:spcBef>
                <a:spcPts val="300"/>
              </a:spcBef>
              <a:buNone/>
              <a:defRPr sz="2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23A0F-F5C0-4223-931F-DCA37E48AA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/>
          <a:lstStyle>
            <a:lvl1pPr algn="r">
              <a:buNone/>
              <a:defRPr sz="2000" b="1"/>
            </a:lvl1pPr>
          </a:lstStyle>
          <a:p>
            <a:r>
              <a:rPr lang="pt-BR"/>
              <a:t>Clique para editar o estilo do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>
            <a:normAutofit/>
          </a:bodyPr>
          <a:lstStyle>
            <a:lvl1pPr>
              <a:buNone/>
              <a:defRPr sz="32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832BA-095C-40A5-B10F-B34101B88D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882BD-BDFB-46EB-8BC0-C0866B1B77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buNone/>
              <a:defRPr/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C58B1-F9B1-4D60-97F0-21F1F79F89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2179638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2B6D7FEC-149A-4DFE-AFBD-B104B9FBB4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11" name="Imagem 10" descr="slide4.jpg"/>
          <p:cNvPicPr>
            <a:picLocks noChangeAspect="1"/>
          </p:cNvPicPr>
          <p:nvPr userDrawn="1"/>
        </p:nvPicPr>
        <p:blipFill>
          <a:blip r:embed="rId13" cstate="print"/>
          <a:srcRect l="44159" r="44158"/>
          <a:stretch>
            <a:fillRect/>
          </a:stretch>
        </p:blipFill>
        <p:spPr>
          <a:xfrm>
            <a:off x="0" y="0"/>
            <a:ext cx="6858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14" r:id="rId4"/>
    <p:sldLayoutId id="2147483722" r:id="rId5"/>
    <p:sldLayoutId id="2147483715" r:id="rId6"/>
    <p:sldLayoutId id="2147483716" r:id="rId7"/>
    <p:sldLayoutId id="2147483723" r:id="rId8"/>
    <p:sldLayoutId id="2147483724" r:id="rId9"/>
    <p:sldLayoutId id="2147483717" r:id="rId10"/>
    <p:sldLayoutId id="21474837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rgbClr val="FFE6A5"/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Cancun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FFE6A5"/>
          </a:solidFill>
          <a:latin typeface="Cancun" pitchFamily="66" charset="0"/>
        </a:defRPr>
      </a:lvl9pPr>
    </p:titleStyle>
    <p:bodyStyle>
      <a:lvl1pPr marL="319088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23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2338" indent="-273050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Font typeface="Wingdings 2" pitchFamily="18" charset="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Font typeface="Wingdings 2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228600" algn="l" rtl="0" eaLnBrk="0" fontAlgn="base" hangingPunct="0">
        <a:spcBef>
          <a:spcPct val="20000"/>
        </a:spcBef>
        <a:spcAft>
          <a:spcPct val="0"/>
        </a:spcAft>
        <a:buClr>
          <a:srgbClr val="7BA79D"/>
        </a:buClr>
        <a:buFont typeface="Wingdings 2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" y="2057400"/>
            <a:ext cx="4953000" cy="4343400"/>
          </a:xfrm>
        </p:spPr>
        <p:txBody>
          <a:bodyPr>
            <a:noAutofit/>
          </a:bodyPr>
          <a:lstStyle/>
          <a:p>
            <a:pPr marL="185738" eaLnBrk="1" fontAlgn="auto" hangingPunct="1">
              <a:spcAft>
                <a:spcPts val="0"/>
              </a:spcAft>
              <a:defRPr/>
            </a:pPr>
            <a:r>
              <a:rPr lang="pt-BR" sz="4400" dirty="0"/>
              <a:t>A mediunidade </a:t>
            </a:r>
            <a:br>
              <a:rPr lang="pt-BR" sz="4400" dirty="0"/>
            </a:br>
            <a:r>
              <a:rPr lang="pt-BR" sz="4400" dirty="0"/>
              <a:t>nossa </a:t>
            </a:r>
            <a:br>
              <a:rPr lang="pt-BR" sz="4400" dirty="0"/>
            </a:br>
            <a:r>
              <a:rPr lang="pt-BR" sz="4400" dirty="0"/>
              <a:t>de todos os dias</a:t>
            </a:r>
            <a:br>
              <a:rPr lang="pt-BR" sz="4400" dirty="0"/>
            </a:br>
            <a:br>
              <a:rPr lang="pt-BR" sz="4400"/>
            </a:br>
            <a:r>
              <a:rPr lang="pt-BR" sz="1800" i="1"/>
              <a:t>MARIA  HELENA MARCON</a:t>
            </a:r>
            <a:br>
              <a:rPr lang="pt-BR" sz="1800" i="1"/>
            </a:br>
            <a:r>
              <a:rPr lang="pt-BR" sz="1800" i="1"/>
              <a:t>29.2.2020</a:t>
            </a:r>
            <a:endParaRPr lang="pt-BR" sz="2000" i="1" dirty="0"/>
          </a:p>
        </p:txBody>
      </p:sp>
      <p:pic>
        <p:nvPicPr>
          <p:cNvPr id="5" name="Imagem 4" descr="slide13.jpg"/>
          <p:cNvPicPr>
            <a:picLocks noChangeAspect="1"/>
          </p:cNvPicPr>
          <p:nvPr/>
        </p:nvPicPr>
        <p:blipFill>
          <a:blip r:embed="rId3" cstate="print"/>
          <a:srcRect r="5585" b="7778"/>
          <a:stretch>
            <a:fillRect/>
          </a:stretch>
        </p:blipFill>
        <p:spPr>
          <a:xfrm>
            <a:off x="4752932" y="1"/>
            <a:ext cx="4391068" cy="5715000"/>
          </a:xfrm>
          <a:prstGeom prst="teardrop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486400" y="914400"/>
            <a:ext cx="3429000" cy="4572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Médium é o ser, é o indivíduo que serve de traço de união aos Espíritos, para que estes possam comunicar-se facilmente com os homens: Espíritos encarnados.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500" i="1" dirty="0">
                <a:solidFill>
                  <a:srgbClr val="FFFF99"/>
                </a:solidFill>
              </a:rPr>
              <a:t>O livro dos médiuns,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500" i="1" dirty="0" err="1">
                <a:solidFill>
                  <a:srgbClr val="FFFF99"/>
                </a:solidFill>
              </a:rPr>
              <a:t>pt</a:t>
            </a:r>
            <a:r>
              <a:rPr lang="pt-BR" sz="1500" i="1" dirty="0">
                <a:solidFill>
                  <a:srgbClr val="FFFF99"/>
                </a:solidFill>
              </a:rPr>
              <a:t>. II, cap. XXII, item 236.</a:t>
            </a:r>
            <a:endParaRPr lang="pt-BR" sz="1500" dirty="0">
              <a:solidFill>
                <a:srgbClr val="FFFF99"/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895600"/>
            <a:ext cx="8382000" cy="350520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Todo aquele que sente, num grau qualquer, a influência dos Espíritos é, por esse fato, médium.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Essa faculdade é inerente ao homem: não constitui, portanto, um privilégio exclusivo....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Pode, pois, dizer-se que todos são, mais ou menos, médiuns.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500" dirty="0">
                <a:solidFill>
                  <a:srgbClr val="FFFF99"/>
                </a:solidFill>
              </a:rPr>
              <a:t>O livro dos médiuns, </a:t>
            </a:r>
            <a:r>
              <a:rPr lang="pt-BR" sz="1500" dirty="0" err="1">
                <a:solidFill>
                  <a:srgbClr val="FFFF99"/>
                </a:solidFill>
              </a:rPr>
              <a:t>pt</a:t>
            </a:r>
            <a:r>
              <a:rPr lang="pt-BR" sz="1500" dirty="0">
                <a:solidFill>
                  <a:srgbClr val="FFFF99"/>
                </a:solidFill>
              </a:rPr>
              <a:t>. II, cap. XIV, item 159.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600" y="381000"/>
            <a:ext cx="3962400" cy="62484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...aquele que ora com fervor e confiança se faz mais forte contra as tentações do mal e Deus lhe envia bons Espíritos para assisti-lo. É este um socorro que jamais se lhe recusa, quando pedido com sinceridade.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rgbClr val="FFFF99"/>
                </a:solidFill>
              </a:rPr>
              <a:t>O livro dos espíritos – </a:t>
            </a:r>
            <a:r>
              <a:rPr lang="pt-BR" sz="1600" i="1" dirty="0" err="1">
                <a:solidFill>
                  <a:srgbClr val="FFFF99"/>
                </a:solidFill>
              </a:rPr>
              <a:t>pt</a:t>
            </a:r>
            <a:r>
              <a:rPr lang="pt-BR" sz="1600" i="1" dirty="0">
                <a:solidFill>
                  <a:srgbClr val="FFFF99"/>
                </a:solidFill>
              </a:rPr>
              <a:t>. 3, item 660.</a:t>
            </a:r>
            <a:endParaRPr lang="pt-BR" sz="1600" dirty="0">
              <a:solidFill>
                <a:srgbClr val="FFFF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410200" y="533400"/>
            <a:ext cx="3276600" cy="5761038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i="1" dirty="0">
                <a:solidFill>
                  <a:srgbClr val="FFFF00"/>
                </a:solidFill>
              </a:rPr>
              <a:t>Influem os Espíritos em nossos pensamentos e em nossos atos?</a:t>
            </a:r>
            <a:endParaRPr lang="pt-BR" dirty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Muito mais do que imaginais. Influem a tal ponto, que, de ordinário, são eles que vos dirigem.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rgbClr val="FFFF99"/>
                </a:solidFill>
              </a:rPr>
              <a:t>O livro dos espíritos, </a:t>
            </a:r>
            <a:r>
              <a:rPr lang="pt-BR" sz="1600" i="1" dirty="0" err="1">
                <a:solidFill>
                  <a:srgbClr val="FFFF99"/>
                </a:solidFill>
              </a:rPr>
              <a:t>pt</a:t>
            </a:r>
            <a:r>
              <a:rPr lang="pt-BR" sz="1600" i="1" dirty="0">
                <a:solidFill>
                  <a:srgbClr val="FFFF99"/>
                </a:solidFill>
              </a:rPr>
              <a:t>. 2, item 459</a:t>
            </a:r>
            <a:r>
              <a:rPr lang="pt-BR" sz="1600" i="1" dirty="0"/>
              <a:t>.</a:t>
            </a:r>
            <a:endParaRPr lang="pt-BR" sz="1600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3400" y="3657600"/>
            <a:ext cx="7848600" cy="2925763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Todo aquele que, tanto no estado normal, como no de êxtase, recebe, pelo pensamento, comunicações estranhas às suas </a:t>
            </a:r>
            <a:r>
              <a:rPr lang="pt-BR" dirty="0" err="1">
                <a:solidFill>
                  <a:srgbClr val="FFFF99"/>
                </a:solidFill>
              </a:rPr>
              <a:t>ideias</a:t>
            </a:r>
            <a:r>
              <a:rPr lang="pt-BR" dirty="0">
                <a:solidFill>
                  <a:srgbClr val="FFFF99"/>
                </a:solidFill>
              </a:rPr>
              <a:t> preconcebidas, pode ser incluído na categoria dos médiuns inspirados.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3200400"/>
            <a:ext cx="7924800" cy="3657600"/>
          </a:xfrm>
        </p:spPr>
        <p:txBody>
          <a:bodyPr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A espontaneidade é o que, sobretudo, caracteriza o pensamento deste último gênero. A inspiração nos vem dos Espíritos que nos influenciam para o bem, ou para o mal, porém, procede, principalmente, dos que querem o nosso bem e cujos conselhos muito amiúde cometemos o erro de não seguir.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  <p:pic>
        <p:nvPicPr>
          <p:cNvPr id="4" name="Imagem 3" descr="slide9.jpg"/>
          <p:cNvPicPr>
            <a:picLocks noChangeAspect="1"/>
          </p:cNvPicPr>
          <p:nvPr/>
        </p:nvPicPr>
        <p:blipFill>
          <a:blip r:embed="rId2" cstate="print"/>
          <a:srcRect t="25025" b="25025"/>
          <a:stretch>
            <a:fillRect/>
          </a:stretch>
        </p:blipFill>
        <p:spPr>
          <a:xfrm>
            <a:off x="0" y="0"/>
            <a:ext cx="914400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600" y="381000"/>
            <a:ext cx="3733800" cy="6019799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Se todos estivessem bem compenetrados desta verdade, ninguém deixaria de recorrer com </a:t>
            </a:r>
            <a:r>
              <a:rPr lang="pt-BR" dirty="0" err="1">
                <a:solidFill>
                  <a:srgbClr val="FFFF99"/>
                </a:solidFill>
              </a:rPr>
              <a:t>frequência</a:t>
            </a:r>
            <a:r>
              <a:rPr lang="pt-BR" dirty="0">
                <a:solidFill>
                  <a:srgbClr val="FFFF99"/>
                </a:solidFill>
              </a:rPr>
              <a:t> à inspiração do seu anjo de guarda, nos momentos em que se não sabe o que dizer, ou fazer.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rgbClr val="FFFF99"/>
                </a:solidFill>
              </a:rPr>
              <a:t>O livro dos médiuns,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 err="1">
                <a:solidFill>
                  <a:srgbClr val="FFFF99"/>
                </a:solidFill>
              </a:rPr>
              <a:t>pt</a:t>
            </a:r>
            <a:r>
              <a:rPr lang="pt-BR" sz="1600" i="1" dirty="0">
                <a:solidFill>
                  <a:srgbClr val="FFFF99"/>
                </a:solidFill>
              </a:rPr>
              <a:t>. 2, cap. XV, item 182.</a:t>
            </a:r>
            <a:endParaRPr lang="pt-BR" sz="16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600" y="533400"/>
            <a:ext cx="3733800" cy="5562601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O pressentimento é uma intuição vaga das coisas futuras.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Algumas pessoas têm essa faculdade mais ou menos desenvolvida. Pode ser devida a uma espécie de dupla vista, que lhes permite entrever as </a:t>
            </a:r>
            <a:r>
              <a:rPr lang="pt-BR" dirty="0" err="1">
                <a:solidFill>
                  <a:srgbClr val="FFFF99"/>
                </a:solidFill>
              </a:rPr>
              <a:t>consequências</a:t>
            </a:r>
            <a:r>
              <a:rPr lang="pt-BR" dirty="0">
                <a:solidFill>
                  <a:srgbClr val="FFFF99"/>
                </a:solidFill>
              </a:rPr>
              <a:t> das coisas atuais e a filiação dos acontecimentos.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143000"/>
            <a:ext cx="5181600" cy="4906963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Mas, muitas vezes, também é resultado de comunicações ocultas e, sobretudo neste caso, é que se pode dar aos que dela são dotados o nome de </a:t>
            </a:r>
            <a:r>
              <a:rPr lang="pt-BR" i="1" dirty="0">
                <a:solidFill>
                  <a:srgbClr val="FFFF99"/>
                </a:solidFill>
              </a:rPr>
              <a:t>médiuns de pressentimentos, </a:t>
            </a:r>
            <a:r>
              <a:rPr lang="pt-BR" dirty="0">
                <a:solidFill>
                  <a:srgbClr val="FFFF99"/>
                </a:solidFill>
              </a:rPr>
              <a:t>que constituem uma variedade dos </a:t>
            </a:r>
            <a:r>
              <a:rPr lang="pt-BR" i="1" dirty="0">
                <a:solidFill>
                  <a:srgbClr val="FFFF99"/>
                </a:solidFill>
              </a:rPr>
              <a:t>médiuns inspirados.</a:t>
            </a:r>
            <a:endParaRPr lang="pt-BR" dirty="0">
              <a:solidFill>
                <a:srgbClr val="FFFF99"/>
              </a:solidFill>
            </a:endParaRPr>
          </a:p>
          <a:p>
            <a:pPr marL="630936" lvl="1" indent="-274320"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rgbClr val="FFFF99"/>
                </a:solidFill>
              </a:rPr>
              <a:t>O livro dos médiuns, </a:t>
            </a:r>
            <a:r>
              <a:rPr lang="pt-BR" sz="1600" i="1" dirty="0" err="1">
                <a:solidFill>
                  <a:srgbClr val="FFFF99"/>
                </a:solidFill>
              </a:rPr>
              <a:t>pt</a:t>
            </a:r>
            <a:r>
              <a:rPr lang="pt-BR" sz="1600" i="1" dirty="0">
                <a:solidFill>
                  <a:srgbClr val="FFFF99"/>
                </a:solidFill>
              </a:rPr>
              <a:t>. 2, item 184</a:t>
            </a:r>
            <a:endParaRPr lang="pt-BR" sz="1600" dirty="0">
              <a:solidFill>
                <a:srgbClr val="FFFF99"/>
              </a:solidFill>
            </a:endParaRPr>
          </a:p>
        </p:txBody>
      </p:sp>
      <p:pic>
        <p:nvPicPr>
          <p:cNvPr id="4" name="Imagem 3" descr="slide19.jpg"/>
          <p:cNvPicPr>
            <a:picLocks noChangeAspect="1"/>
          </p:cNvPicPr>
          <p:nvPr/>
        </p:nvPicPr>
        <p:blipFill>
          <a:blip r:embed="rId3" cstate="print"/>
          <a:srcRect l="16577" r="-32970"/>
          <a:stretch>
            <a:fillRect/>
          </a:stretch>
        </p:blipFill>
        <p:spPr>
          <a:xfrm>
            <a:off x="5791200" y="0"/>
            <a:ext cx="4267200" cy="4897876"/>
          </a:xfrm>
          <a:prstGeom prst="parallelogram">
            <a:avLst/>
          </a:prstGeom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3048000"/>
            <a:ext cx="1752600" cy="4572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/>
                </a:solidFill>
                <a:effectLst/>
                <a:latin typeface="+mn-lt"/>
              </a:rPr>
              <a:t> 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838200" y="4495800"/>
            <a:ext cx="7772400" cy="1371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30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suma, nele, a palavra é um instrumento de que se serve o Espírito...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rgbClr val="FFFF99"/>
                </a:solidFill>
              </a:rPr>
              <a:t>O livro dos médiuns, </a:t>
            </a:r>
            <a:r>
              <a:rPr lang="pt-BR" sz="1600" i="1" dirty="0" err="1">
                <a:solidFill>
                  <a:srgbClr val="FFFF99"/>
                </a:solidFill>
              </a:rPr>
              <a:t>pt</a:t>
            </a:r>
            <a:r>
              <a:rPr lang="pt-BR" sz="1600" i="1" dirty="0">
                <a:solidFill>
                  <a:srgbClr val="FFFF99"/>
                </a:solidFill>
              </a:rPr>
              <a:t>. 2, item 166.</a:t>
            </a:r>
            <a:endParaRPr lang="pt-BR" sz="1600" dirty="0">
              <a:solidFill>
                <a:srgbClr val="FFFF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>
              <a:solidFill>
                <a:srgbClr val="FFFF99"/>
              </a:solidFill>
            </a:endParaRPr>
          </a:p>
        </p:txBody>
      </p:sp>
      <p:pic>
        <p:nvPicPr>
          <p:cNvPr id="7" name="Imagem 6" descr="slide13.jpg"/>
          <p:cNvPicPr>
            <a:picLocks noChangeAspect="1"/>
          </p:cNvPicPr>
          <p:nvPr/>
        </p:nvPicPr>
        <p:blipFill>
          <a:blip r:embed="rId2" cstate="print"/>
          <a:srcRect r="5585" b="7778"/>
          <a:stretch>
            <a:fillRect/>
          </a:stretch>
        </p:blipFill>
        <p:spPr>
          <a:xfrm>
            <a:off x="5486400" y="0"/>
            <a:ext cx="3657600" cy="4760387"/>
          </a:xfrm>
          <a:prstGeom prst="teardrop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5" name="CaixaDeTexto 4"/>
          <p:cNvSpPr txBox="1"/>
          <p:nvPr/>
        </p:nvSpPr>
        <p:spPr>
          <a:xfrm>
            <a:off x="838200" y="3352800"/>
            <a:ext cx="51816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30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Psicofonia – médiuns falantes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371600" y="2438400"/>
            <a:ext cx="3505200" cy="3286125"/>
          </a:xfrm>
        </p:spPr>
        <p:txBody>
          <a:bodyPr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materialização do verbo: </a:t>
            </a:r>
          </a:p>
          <a:p>
            <a:pPr eaLnBrk="1" fontAlgn="auto" hangingPunct="1">
              <a:spcAft>
                <a:spcPts val="0"/>
              </a:spcAft>
              <a:buClr>
                <a:srgbClr val="FFFF99"/>
              </a:buClr>
              <a:buFont typeface="Wingdings 3" pitchFamily="18" charset="2"/>
              <a:buChar char="c"/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livros</a:t>
            </a:r>
          </a:p>
          <a:p>
            <a:pPr eaLnBrk="1" fontAlgn="auto" hangingPunct="1">
              <a:spcAft>
                <a:spcPts val="0"/>
              </a:spcAft>
              <a:buClr>
                <a:srgbClr val="FFFF99"/>
              </a:buClr>
              <a:buFont typeface="Wingdings 3" pitchFamily="18" charset="2"/>
              <a:buChar char="c"/>
              <a:defRPr/>
            </a:pP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textos</a:t>
            </a:r>
          </a:p>
          <a:p>
            <a:pPr eaLnBrk="1" fontAlgn="auto" hangingPunct="1">
              <a:spcAft>
                <a:spcPts val="0"/>
              </a:spcAft>
              <a:buClr>
                <a:srgbClr val="FFFF99"/>
              </a:buClr>
              <a:buFont typeface="Wingdings 3" pitchFamily="18" charset="2"/>
              <a:buChar char="c"/>
              <a:defRPr/>
            </a:pP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cartas</a:t>
            </a:r>
          </a:p>
          <a:p>
            <a:pPr eaLnBrk="1" fontAlgn="auto" hangingPunct="1">
              <a:spcAft>
                <a:spcPts val="0"/>
              </a:spcAft>
              <a:buClr>
                <a:srgbClr val="FFFF99"/>
              </a:buClr>
              <a:buFont typeface="Wingdings 3" pitchFamily="18" charset="2"/>
              <a:buChar char="c"/>
              <a:defRPr/>
            </a:pP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bilhetes</a:t>
            </a:r>
          </a:p>
          <a:p>
            <a:pPr eaLnBrk="1" fontAlgn="auto" hangingPunct="1">
              <a:spcAft>
                <a:spcPts val="0"/>
              </a:spcAft>
              <a:buClr>
                <a:srgbClr val="FFFF99"/>
              </a:buClr>
              <a:buFont typeface="Wingdings 3" pitchFamily="18" charset="2"/>
              <a:buChar char="c"/>
              <a:defRPr/>
            </a:pPr>
            <a:r>
              <a:rPr lang="pt-BR" sz="3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000">
              <a:schemeClr val="bg2">
                <a:tint val="38000"/>
                <a:satMod val="1800000"/>
              </a:schemeClr>
            </a:gs>
            <a:gs pos="5000">
              <a:schemeClr val="bg2">
                <a:tint val="40000"/>
                <a:satMod val="1800000"/>
              </a:schemeClr>
            </a:gs>
            <a:gs pos="90000">
              <a:schemeClr val="bg2">
                <a:shade val="18000"/>
                <a:satMod val="27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B3D17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762000" y="1676400"/>
            <a:ext cx="8001000" cy="4953000"/>
          </a:xfrm>
        </p:spPr>
        <p:txBody>
          <a:bodyPr>
            <a:normAutofit fontScale="92500" lnSpcReduction="10000"/>
          </a:bodyPr>
          <a:lstStyle/>
          <a:p>
            <a:pPr marL="18573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...dom que possuem certas pessoas de curar pelo simples toque, pelo olhar, mesmo por um gesto, sem o concurso de qualquer medicação.</a:t>
            </a:r>
          </a:p>
          <a:p>
            <a:pPr marL="18573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A intervenção de uma potência oculta, que é o que constitui a mediunidade, se faz manifesta, em certas circunstâncias, sobretudo se considerarmos que a maioria das pessoas que podem, com razão, ser qualificadas de médiuns curadores recorre à prece, que é uma verdadeira evocação.</a:t>
            </a:r>
          </a:p>
          <a:p>
            <a:pPr marL="185738"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700" i="1" dirty="0">
                <a:solidFill>
                  <a:srgbClr val="FFFF99"/>
                </a:solidFill>
              </a:rPr>
              <a:t>O livro dos médiuns, </a:t>
            </a:r>
            <a:r>
              <a:rPr lang="pt-BR" sz="1700" i="1" dirty="0" err="1">
                <a:solidFill>
                  <a:srgbClr val="FFFF99"/>
                </a:solidFill>
              </a:rPr>
              <a:t>pt</a:t>
            </a:r>
            <a:r>
              <a:rPr lang="pt-BR" sz="1700" i="1" dirty="0">
                <a:solidFill>
                  <a:srgbClr val="FFFF99"/>
                </a:solidFill>
              </a:rPr>
              <a:t>. 2, cap. XIV, item 175.</a:t>
            </a:r>
            <a:endParaRPr lang="pt-BR" sz="1700" dirty="0">
              <a:solidFill>
                <a:srgbClr val="FFFF99"/>
              </a:solidFill>
            </a:endParaRPr>
          </a:p>
        </p:txBody>
      </p:sp>
      <p:pic>
        <p:nvPicPr>
          <p:cNvPr id="4" name="Imagem 3" descr="slide4.jpg"/>
          <p:cNvPicPr>
            <a:picLocks noChangeAspect="1"/>
          </p:cNvPicPr>
          <p:nvPr/>
        </p:nvPicPr>
        <p:blipFill>
          <a:blip r:embed="rId3" cstate="print"/>
          <a:srcRect l="44159" r="43324"/>
          <a:stretch>
            <a:fillRect/>
          </a:stretch>
        </p:blipFill>
        <p:spPr>
          <a:xfrm rot="21413188">
            <a:off x="-56100" y="-30437"/>
            <a:ext cx="961390" cy="6889962"/>
          </a:xfrm>
          <a:prstGeom prst="ellipse">
            <a:avLst/>
          </a:prstGeom>
          <a:effectLst>
            <a:outerShdw blurRad="76200" dir="18900000" sy="23000" kx="-1200000" algn="bl" rotWithShape="0">
              <a:schemeClr val="tx2">
                <a:lumMod val="50000"/>
                <a:alpha val="2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Pensas então que os Espíritos só atuam nos que </a:t>
            </a:r>
            <a:r>
              <a:rPr lang="pt-BR" dirty="0" err="1">
                <a:solidFill>
                  <a:srgbClr val="FFFF99"/>
                </a:solidFill>
              </a:rPr>
              <a:t>creem</a:t>
            </a:r>
            <a:r>
              <a:rPr lang="pt-BR" dirty="0">
                <a:solidFill>
                  <a:srgbClr val="FFFF99"/>
                </a:solidFill>
              </a:rPr>
              <a:t> neles? Os que magnetizam para o bem são auxiliados por bons Espíritos. Todo homem que nutre o desejo do bem os chama, sem dar por isso, do mesmo modo que, pelo desejo do mal e pelas más intenções, chama os maus.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700" i="1" dirty="0">
                <a:solidFill>
                  <a:srgbClr val="FFFF99"/>
                </a:solidFill>
              </a:rPr>
              <a:t>O livro dos médiuns, </a:t>
            </a:r>
            <a:r>
              <a:rPr lang="pt-BR" sz="1700" i="1" dirty="0" err="1">
                <a:solidFill>
                  <a:srgbClr val="FFFF99"/>
                </a:solidFill>
              </a:rPr>
              <a:t>pt</a:t>
            </a:r>
            <a:r>
              <a:rPr lang="pt-BR" sz="1700" i="1" dirty="0">
                <a:solidFill>
                  <a:srgbClr val="FFFF99"/>
                </a:solidFill>
              </a:rPr>
              <a:t>. 2, cap. XIV, item 176.</a:t>
            </a:r>
            <a:endParaRPr lang="pt-BR" sz="17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762000" y="1143000"/>
            <a:ext cx="7924800" cy="5151437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...quando numa criança a faculdade se mostra espontânea, é que está na sua natureza e que a sua constituição se presta a isso.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rgbClr val="FFFF99"/>
                </a:solidFill>
              </a:rPr>
              <a:t>O mesmo não acontece, quando é provocada e </a:t>
            </a:r>
            <a:r>
              <a:rPr lang="pt-BR" dirty="0" err="1">
                <a:solidFill>
                  <a:srgbClr val="FFFF99"/>
                </a:solidFill>
              </a:rPr>
              <a:t>sobreexcitada</a:t>
            </a:r>
            <a:r>
              <a:rPr lang="pt-BR" dirty="0">
                <a:solidFill>
                  <a:srgbClr val="FFFF99"/>
                </a:solidFill>
              </a:rPr>
              <a:t>. Nota que a criança, que tem visões, geralmente não se impressiona com estas, que lhe parecem coisa </a:t>
            </a:r>
            <a:r>
              <a:rPr lang="pt-BR" dirty="0" err="1">
                <a:solidFill>
                  <a:srgbClr val="FFFF99"/>
                </a:solidFill>
              </a:rPr>
              <a:t>naturalíssima</a:t>
            </a:r>
            <a:r>
              <a:rPr lang="pt-BR" dirty="0">
                <a:solidFill>
                  <a:srgbClr val="FFFF99"/>
                </a:solidFill>
              </a:rPr>
              <a:t>, a que dá muito pouca atenção e quase sempre esquece.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700" i="1" dirty="0">
                <a:solidFill>
                  <a:srgbClr val="FFFF99"/>
                </a:solidFill>
              </a:rPr>
              <a:t>O livro dos médiuns, </a:t>
            </a:r>
            <a:r>
              <a:rPr lang="pt-BR" sz="1700" i="1" dirty="0" err="1">
                <a:solidFill>
                  <a:srgbClr val="FFFF99"/>
                </a:solidFill>
              </a:rPr>
              <a:t>pt</a:t>
            </a:r>
            <a:r>
              <a:rPr lang="pt-BR" sz="1700" i="1" dirty="0">
                <a:solidFill>
                  <a:srgbClr val="FFFF99"/>
                </a:solidFill>
              </a:rPr>
              <a:t>. 2, cap. XVIII, item 221, perg. 7.</a:t>
            </a:r>
            <a:endParaRPr lang="pt-BR" sz="1700" dirty="0">
              <a:solidFill>
                <a:srgbClr val="FFFF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1752600" y="5410200"/>
            <a:ext cx="5638800" cy="1249363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está escrito na vossa lei: Eu disse: Vós sois deuses?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sz="1600" i="1" dirty="0">
                <a:solidFill>
                  <a:schemeClr val="tx2">
                    <a:lumMod val="10000"/>
                  </a:schemeClr>
                </a:solidFill>
              </a:rPr>
              <a:t>João, 10:34.</a:t>
            </a:r>
            <a:endParaRPr lang="pt-BR" sz="1600" dirty="0">
              <a:solidFill>
                <a:schemeClr val="tx2">
                  <a:lumMod val="1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luxe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Luxo</Template>
  <TotalTime>449</TotalTime>
  <Words>966</Words>
  <Application>Microsoft Office PowerPoint</Application>
  <PresentationFormat>Apresentação na tela (4:3)</PresentationFormat>
  <Paragraphs>66</Paragraphs>
  <Slides>16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Cancun</vt:lpstr>
      <vt:lpstr>Lucida Sans Unicode</vt:lpstr>
      <vt:lpstr>Wingdings 2</vt:lpstr>
      <vt:lpstr>Wingdings 3</vt:lpstr>
      <vt:lpstr>Deluxe</vt:lpstr>
      <vt:lpstr>A mediunidade  nossa  de todos os dias  MARIA  HELENA MARCON 29.2.2020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Malena</dc:creator>
  <cp:lastModifiedBy>Malena</cp:lastModifiedBy>
  <cp:revision>50</cp:revision>
  <dcterms:created xsi:type="dcterms:W3CDTF">2005-10-05T10:39:23Z</dcterms:created>
  <dcterms:modified xsi:type="dcterms:W3CDTF">2020-03-03T18:34:57Z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TC010690291046</vt:lpwstr>
  </property>
</Properties>
</file>