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handoutMasterIdLst>
    <p:handoutMasterId r:id="rId45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0" r:id="rId19"/>
    <p:sldId id="281" r:id="rId20"/>
    <p:sldId id="282" r:id="rId21"/>
    <p:sldId id="283" r:id="rId22"/>
    <p:sldId id="284" r:id="rId23"/>
    <p:sldId id="291" r:id="rId24"/>
    <p:sldId id="306" r:id="rId25"/>
    <p:sldId id="292" r:id="rId26"/>
    <p:sldId id="293" r:id="rId27"/>
    <p:sldId id="294" r:id="rId28"/>
    <p:sldId id="296" r:id="rId29"/>
    <p:sldId id="297" r:id="rId30"/>
    <p:sldId id="298" r:id="rId31"/>
    <p:sldId id="299" r:id="rId32"/>
    <p:sldId id="300" r:id="rId33"/>
    <p:sldId id="302" r:id="rId34"/>
    <p:sldId id="303" r:id="rId35"/>
    <p:sldId id="304" r:id="rId36"/>
    <p:sldId id="305" r:id="rId37"/>
    <p:sldId id="301" r:id="rId38"/>
    <p:sldId id="295" r:id="rId39"/>
    <p:sldId id="307" r:id="rId40"/>
    <p:sldId id="308" r:id="rId41"/>
    <p:sldId id="309" r:id="rId42"/>
    <p:sldId id="310" r:id="rId43"/>
    <p:sldId id="311" r:id="rId44"/>
  </p:sldIdLst>
  <p:sldSz cx="9144000" cy="6858000" type="screen4x3"/>
  <p:notesSz cx="6858000" cy="973772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88F30"/>
    <a:srgbClr val="93D47E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1" autoAdjust="0"/>
    <p:restoredTop sz="94605" autoAdjust="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6AF8D-D764-45A6-AE3E-014F9B148DC9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2487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92487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B6E80-FE7E-4CC7-98F8-D167207B8C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415427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lumMod val="40000"/>
              <a:lumOff val="6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987824" y="381001"/>
            <a:ext cx="570601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pic>
        <p:nvPicPr>
          <p:cNvPr id="13" name="Imagem 12" descr="Inter-Regionais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95536" y="4712753"/>
            <a:ext cx="2520279" cy="1824753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4" name="Imagem 13" descr="slogan FEP 2014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11560" y="476672"/>
            <a:ext cx="1990594" cy="1940327"/>
          </a:xfrm>
          <a:prstGeom prst="rect">
            <a:avLst/>
          </a:prstGeom>
        </p:spPr>
      </p:pic>
      <p:pic>
        <p:nvPicPr>
          <p:cNvPr id="15" name="Imagem 14" descr="logo_FEP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756044" y="5589240"/>
            <a:ext cx="1916264" cy="885668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99176" cy="1143000"/>
          </a:xfrm>
        </p:spPr>
        <p:txBody>
          <a:bodyPr/>
          <a:lstStyle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8D92626-37D2-4832-BF7A-BC283494A20D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8C592886-E571-45D5-8B56-343DC94F8FA6}" type="slidenum">
              <a:rPr kumimoji="0" lang="en-US" smtClean="0"/>
              <a:pPr/>
              <a:t>‹nº›</a:t>
            </a:fld>
            <a:endParaRPr kumimoji="0" lang="en-US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lumMod val="40000"/>
              <a:lumOff val="6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987824" y="381001"/>
            <a:ext cx="570601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pic>
        <p:nvPicPr>
          <p:cNvPr id="13" name="Imagem 12" descr="Inter-Regionais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95536" y="4712753"/>
            <a:ext cx="2520280" cy="1824753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4" name="Imagem 13" descr="slogan FEP 2014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611560" y="476672"/>
            <a:ext cx="1990594" cy="1940327"/>
          </a:xfrm>
          <a:prstGeom prst="rect">
            <a:avLst/>
          </a:prstGeom>
        </p:spPr>
      </p:pic>
      <p:pic>
        <p:nvPicPr>
          <p:cNvPr id="15" name="Imagem 14" descr="logo_FEP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6756044" y="5589240"/>
            <a:ext cx="1916264" cy="885668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99176" cy="1143000"/>
          </a:xfrm>
        </p:spPr>
        <p:txBody>
          <a:bodyPr/>
          <a:lstStyle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8D92626-37D2-4832-BF7A-BC283494A20D}" type="datetimeFigureOut">
              <a:rPr lang="en-US" smtClean="0"/>
              <a:pPr/>
              <a:t>11/18/2016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8C592886-E571-45D5-8B56-343DC94F8FA6}" type="slidenum">
              <a:rPr kumimoji="0" lang="en-US" smtClean="0"/>
              <a:pPr/>
              <a:t>‹nº›</a:t>
            </a:fld>
            <a:endParaRPr kumimoji="0" lang="en-US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tângulo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ll dir="r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  <a:prstGeom prst="rect">
            <a:avLst/>
          </a:prstGeo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  <a:prstGeom prst="rect">
            <a:avLst/>
          </a:prstGeom>
        </p:spPr>
        <p:txBody>
          <a:bodyPr vert="horz" rtlCol="0"/>
          <a:lstStyle>
            <a:extLst/>
          </a:lstStyle>
          <a:p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A555DB8B-9205-4A85-8134-730BB95B1503}" type="datetimeFigureOut">
              <a:rPr lang="pt-BR" smtClean="0"/>
              <a:pPr/>
              <a:t>18/11/2016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/>
          <a:lstStyle>
            <a:extLst/>
          </a:lstStyle>
          <a:p>
            <a:fld id="{4D397F58-A753-4624-A237-8D92733AAC5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7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b="1" cap="none" spc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499176" cy="1143000"/>
          </a:xfrm>
          <a:prstGeom prst="rect">
            <a:avLst/>
          </a:prstGeom>
        </p:spPr>
        <p:txBody>
          <a:bodyPr rIns="91440" anchor="b">
            <a:noAutofit/>
          </a:bodyPr>
          <a:lstStyle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1187624" y="1988840"/>
            <a:ext cx="7488832" cy="4392488"/>
          </a:xfrm>
          <a:prstGeom prst="rect">
            <a:avLst/>
          </a:prstGeom>
          <a:solidFill>
            <a:schemeClr val="accent1"/>
          </a:solidFill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dirty="0" smtClean="0"/>
              <a:t>Clique para editar os estilos do texto mestre</a:t>
            </a:r>
          </a:p>
        </p:txBody>
      </p:sp>
      <p:pic>
        <p:nvPicPr>
          <p:cNvPr id="9" name="Imagem 8" descr="slogan FEP 2014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323528" y="5805264"/>
            <a:ext cx="760862" cy="7416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rd"/>
  </p:transition>
  <p:timing>
    <p:tnLst>
      <p:par>
        <p:cTn id="1" dur="indefinite" restart="never" nodeType="tmRoot"/>
      </p:par>
    </p:tnLst>
  </p:timing>
  <p:txStyles>
    <p:titleStyle>
      <a:lvl1pPr marL="54864" algn="ctr" rtl="0" eaLnBrk="1" latinLnBrk="0" hangingPunct="1">
        <a:spcBef>
          <a:spcPct val="0"/>
        </a:spcBef>
        <a:buNone/>
        <a:defRPr kumimoji="0" sz="4000" b="1" kern="1200" cap="none" spc="0">
          <a:ln w="900" cmpd="sng">
            <a:solidFill>
              <a:schemeClr val="accent1">
                <a:satMod val="190000"/>
                <a:alpha val="55000"/>
              </a:schemeClr>
            </a:solidFill>
            <a:prstDash val="solid"/>
          </a:ln>
          <a:solidFill>
            <a:schemeClr val="accent1">
              <a:satMod val="200000"/>
              <a:tint val="3000"/>
            </a:schemeClr>
          </a:solidFill>
          <a:effectLst>
            <a:innerShdw blurRad="101600" dist="76200" dir="5400000">
              <a:schemeClr val="accent1">
                <a:satMod val="190000"/>
                <a:tint val="100000"/>
                <a:alpha val="74000"/>
              </a:schemeClr>
            </a:innerShdw>
          </a:effectLst>
          <a:latin typeface="+mj-lt"/>
          <a:ea typeface="+mj-ea"/>
          <a:cs typeface="+mj-cs"/>
        </a:defRPr>
      </a:lvl1pPr>
      <a:extLst/>
    </p:titleStyle>
    <p:bodyStyle>
      <a:lvl1pPr marL="92075" indent="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None/>
        <a:defRPr kumimoji="0" sz="3600" kern="1200">
          <a:solidFill>
            <a:schemeClr val="bg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redondar Retângulo em um Canto Diagonal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b="1" cap="none" spc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499176" cy="1143000"/>
          </a:xfrm>
          <a:prstGeom prst="rect">
            <a:avLst/>
          </a:prstGeom>
        </p:spPr>
        <p:txBody>
          <a:bodyPr rIns="91440" anchor="b">
            <a:noAutofit/>
          </a:bodyPr>
          <a:lstStyle>
            <a:extLst/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1187624" y="1988840"/>
            <a:ext cx="7488832" cy="4392488"/>
          </a:xfrm>
          <a:prstGeom prst="rect">
            <a:avLst/>
          </a:prstGeom>
          <a:solidFill>
            <a:schemeClr val="accent1"/>
          </a:solidFill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dirty="0" smtClean="0"/>
              <a:t>Clique para editar os estilos do texto mestre</a:t>
            </a:r>
          </a:p>
          <a:p>
            <a:pPr lvl="1" eaLnBrk="1" latinLnBrk="0" hangingPunct="1"/>
            <a:r>
              <a:rPr kumimoji="0" lang="pt-BR" dirty="0" smtClean="0"/>
              <a:t>Segundo nível</a:t>
            </a:r>
          </a:p>
        </p:txBody>
      </p:sp>
      <p:pic>
        <p:nvPicPr>
          <p:cNvPr id="9" name="Imagem 8" descr="slogan FEP 2014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323528" y="5805264"/>
            <a:ext cx="760862" cy="7416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ll dir="rd"/>
  </p:transition>
  <p:timing>
    <p:tnLst>
      <p:par>
        <p:cTn id="1" dur="indefinite" restart="never" nodeType="tmRoot"/>
      </p:par>
    </p:tnLst>
  </p:timing>
  <p:txStyles>
    <p:titleStyle>
      <a:lvl1pPr marL="54864" algn="ctr" rtl="0" eaLnBrk="1" latinLnBrk="0" hangingPunct="1">
        <a:spcBef>
          <a:spcPct val="0"/>
        </a:spcBef>
        <a:buNone/>
        <a:defRPr kumimoji="0" sz="4000" b="1" kern="1200" cap="none" spc="0">
          <a:ln w="900" cmpd="sng">
            <a:solidFill>
              <a:schemeClr val="accent1">
                <a:satMod val="190000"/>
                <a:alpha val="55000"/>
              </a:schemeClr>
            </a:solidFill>
            <a:prstDash val="solid"/>
          </a:ln>
          <a:solidFill>
            <a:schemeClr val="accent1">
              <a:satMod val="200000"/>
              <a:tint val="3000"/>
            </a:schemeClr>
          </a:solidFill>
          <a:effectLst>
            <a:innerShdw blurRad="101600" dist="76200" dir="5400000">
              <a:schemeClr val="accent1">
                <a:satMod val="190000"/>
                <a:tint val="100000"/>
                <a:alpha val="74000"/>
              </a:schemeClr>
            </a:innerShdw>
          </a:effectLst>
          <a:latin typeface="+mj-lt"/>
          <a:ea typeface="+mj-ea"/>
          <a:cs typeface="+mj-cs"/>
        </a:defRPr>
      </a:lvl1pPr>
      <a:extLst/>
    </p:titleStyle>
    <p:bodyStyle>
      <a:lvl1pPr marL="538163" indent="-446088" algn="l" rtl="0" eaLnBrk="1" latinLnBrk="0" hangingPunct="1">
        <a:spcBef>
          <a:spcPts val="0"/>
        </a:spcBef>
        <a:buClr>
          <a:schemeClr val="accent1"/>
        </a:buClr>
        <a:buSzPct val="70000"/>
        <a:buFontTx/>
        <a:buBlip>
          <a:blip r:embed="rId14"/>
        </a:buBlip>
        <a:defRPr kumimoji="0" sz="3000" kern="1200">
          <a:solidFill>
            <a:schemeClr val="bg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6"/>
        </a:buClr>
        <a:buSzPct val="60000"/>
        <a:buFont typeface="Wingdings" pitchFamily="2" charset="2"/>
        <a:buChar char="§"/>
        <a:defRPr kumimoji="0" sz="2600" kern="1200">
          <a:solidFill>
            <a:schemeClr val="accent6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6000" dirty="0"/>
              <a:t>Inter-Regional 2016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4149080"/>
            <a:ext cx="8229600" cy="2260847"/>
          </a:xfrm>
          <a:solidFill>
            <a:schemeClr val="accent3">
              <a:lumMod val="20000"/>
              <a:lumOff val="80000"/>
              <a:alpha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t-BR" sz="7200" dirty="0"/>
              <a:t>Unidos Para Construir o Futuro</a:t>
            </a:r>
          </a:p>
        </p:txBody>
      </p:sp>
      <p:pic>
        <p:nvPicPr>
          <p:cNvPr id="4" name="Imagem 3" descr="slogan FEP 2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908720"/>
            <a:ext cx="1425723" cy="138972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4653136"/>
            <a:ext cx="7488832" cy="1944216"/>
          </a:xfrm>
          <a:solidFill>
            <a:schemeClr val="bg1">
              <a:alpha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pt-BR" sz="5400" dirty="0"/>
              <a:t>Mensagem </a:t>
            </a:r>
            <a:r>
              <a:rPr lang="pt-BR" sz="5400" dirty="0" smtClean="0"/>
              <a:t>norteadora </a:t>
            </a:r>
            <a:r>
              <a:rPr lang="pt-BR" sz="5400" dirty="0"/>
              <a:t>– Unir Para Sobreviver</a:t>
            </a:r>
          </a:p>
        </p:txBody>
      </p:sp>
      <p:pic>
        <p:nvPicPr>
          <p:cNvPr id="4" name="Imagem 3" descr="slogan FEP 2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980728"/>
            <a:ext cx="1425723" cy="138972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3528392"/>
          </a:xfrm>
          <a:solidFill>
            <a:schemeClr val="accent1"/>
          </a:solidFill>
        </p:spPr>
        <p:txBody>
          <a:bodyPr/>
          <a:lstStyle/>
          <a:p>
            <a:pPr marL="88900"/>
            <a:r>
              <a:rPr lang="pt-BR" dirty="0"/>
              <a:t>A Casa Espírita é o corpo que a Bondade Divina nos permitiu erguer. Que a façamos habitada pelo espírito do Cristo, a transparecer de nossos gestos e ações. </a:t>
            </a:r>
          </a:p>
        </p:txBody>
      </p:sp>
      <p:pic>
        <p:nvPicPr>
          <p:cNvPr id="4" name="Imagem 3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3456384"/>
          </a:xfrm>
          <a:solidFill>
            <a:schemeClr val="accent1"/>
          </a:solidFill>
        </p:spPr>
        <p:txBody>
          <a:bodyPr/>
          <a:lstStyle/>
          <a:p>
            <a:pPr marL="88900"/>
            <a:r>
              <a:rPr lang="pt-BR" dirty="0"/>
              <a:t>Honremo-la com nossa presença frequente; iluminemo-la com o nosso estudo doutrinário constante; fortaleçamo-la com nosso testemunho de trabalho permanente. </a:t>
            </a:r>
          </a:p>
        </p:txBody>
      </p:sp>
      <p:pic>
        <p:nvPicPr>
          <p:cNvPr id="5" name="Imagem 4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736304"/>
          </a:xfrm>
        </p:spPr>
        <p:txBody>
          <a:bodyPr>
            <a:normAutofit lnSpcReduction="10000"/>
          </a:bodyPr>
          <a:lstStyle/>
          <a:p>
            <a:r>
              <a:rPr lang="pt-BR" dirty="0"/>
              <a:t>Não foi por mero acaso que o insigne Codificador - inspirado pelo Espírito Verdade - escolheu como epíteto* doutrinário o Trabalho, a Solidariedade e a Tolerância. </a:t>
            </a:r>
            <a:r>
              <a:rPr lang="pt-BR" sz="2000" dirty="0" smtClean="0"/>
              <a:t>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3491880" y="5805264"/>
            <a:ext cx="5112568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dirty="0" smtClean="0"/>
              <a:t>*</a:t>
            </a:r>
            <a:r>
              <a:rPr lang="pt-BR" b="1" dirty="0" smtClean="0"/>
              <a:t>Epíteto</a:t>
            </a:r>
            <a:r>
              <a:rPr lang="pt-BR" dirty="0" smtClean="0"/>
              <a:t> - palavra ou expressão que se associa </a:t>
            </a:r>
            <a:br>
              <a:rPr lang="pt-BR" dirty="0" smtClean="0"/>
            </a:br>
            <a:r>
              <a:rPr lang="pt-BR" dirty="0" smtClean="0"/>
              <a:t>a um nome ou pronome para qualificá-lo.</a:t>
            </a:r>
          </a:p>
        </p:txBody>
      </p:sp>
      <p:pic>
        <p:nvPicPr>
          <p:cNvPr id="6" name="Imagem 5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628800"/>
            <a:ext cx="7488832" cy="4392488"/>
          </a:xfrm>
        </p:spPr>
        <p:txBody>
          <a:bodyPr/>
          <a:lstStyle/>
          <a:p>
            <a:r>
              <a:rPr lang="pt-BR" dirty="0"/>
              <a:t>O Trabalho é a seiva de nossa vida; a Solidariedade, a manifestação do amor fraterno em nós e a Tolerância é o reconhecimento de que todos precisamos uns dos outros, como somos, para avançar.  </a:t>
            </a:r>
          </a:p>
          <a:p>
            <a:endParaRPr lang="pt-BR" dirty="0"/>
          </a:p>
        </p:txBody>
      </p:sp>
      <p:pic>
        <p:nvPicPr>
          <p:cNvPr id="5" name="Imagem 4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4509120"/>
            <a:ext cx="8064896" cy="216024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pt-BR" dirty="0"/>
              <a:t>A união é palavra de ordem, nem que para tanto tenhamos que renunciar a nossas posições pessoais. 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4941168"/>
            <a:ext cx="7488832" cy="12961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pt-BR" dirty="0"/>
              <a:t>Lembremo-nos de que a Doutrina deve estar acima de tudo. 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5616" y="1988840"/>
            <a:ext cx="7488832" cy="3312368"/>
          </a:xfrm>
          <a:solidFill>
            <a:schemeClr val="accent2"/>
          </a:solidFill>
        </p:spPr>
        <p:txBody>
          <a:bodyPr>
            <a:normAutofit lnSpcReduction="10000"/>
          </a:bodyPr>
          <a:lstStyle/>
          <a:p>
            <a:r>
              <a:rPr lang="pt-BR" dirty="0"/>
              <a:t>Sem os seus ensinos, sua ordem lógica e palavra disciplinadora, toda nossa ação pode parecer eficiente, mas não estará concorrendo para enriquecer o movimento espírita.</a:t>
            </a:r>
          </a:p>
        </p:txBody>
      </p:sp>
      <p:pic>
        <p:nvPicPr>
          <p:cNvPr id="5" name="Imagem 4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3096344"/>
          </a:xfrm>
        </p:spPr>
        <p:txBody>
          <a:bodyPr/>
          <a:lstStyle/>
          <a:p>
            <a:r>
              <a:rPr lang="pt-BR" dirty="0"/>
              <a:t>O aplauso é manifestação humana perigosa porque anestesia as nossas potencialidades profundas, aprisionando-nos na jaula da vaidade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5" name="Imagem 4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19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59632" y="5085184"/>
            <a:ext cx="7488832" cy="144016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pt-BR" dirty="0"/>
              <a:t>Saibamos, por fim, que sem a união das partes, o todo perece. </a:t>
            </a:r>
          </a:p>
          <a:p>
            <a:pPr algn="ctr"/>
            <a:endParaRPr lang="pt-BR" dirty="0"/>
          </a:p>
          <a:p>
            <a:pPr algn="ctr"/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71600" y="2132856"/>
            <a:ext cx="7488832" cy="2520280"/>
          </a:xfrm>
        </p:spPr>
        <p:txBody>
          <a:bodyPr/>
          <a:lstStyle/>
          <a:p>
            <a:r>
              <a:rPr lang="pt-BR" dirty="0"/>
              <a:t>A força e a vitalidade do todo estão na razão direta da articulação harmoniosa e amorosa de todos os componentes. </a:t>
            </a:r>
          </a:p>
        </p:txBody>
      </p:sp>
      <p:pic>
        <p:nvPicPr>
          <p:cNvPr id="4" name="Imagem 3" descr="inter-regionais_20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1491820" cy="108012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61048"/>
          </a:xfrm>
        </p:spPr>
        <p:txBody>
          <a:bodyPr>
            <a:normAutofit lnSpcReduction="10000"/>
          </a:bodyPr>
          <a:lstStyle/>
          <a:p>
            <a:r>
              <a:rPr lang="pt-BR" dirty="0"/>
              <a:t>Fazendo a vossa parte, tende certeza de que faremos a nossa, e unindo os nossos esforços faremos nascer mais depressa o Sol da Felicidade Espiritual sobre a Terra. </a:t>
            </a:r>
          </a:p>
          <a:p>
            <a:r>
              <a:rPr lang="pt-BR" i="1" dirty="0"/>
              <a:t> </a:t>
            </a:r>
            <a:endParaRPr lang="pt-BR" dirty="0"/>
          </a:p>
          <a:p>
            <a:pPr algn="r"/>
            <a:r>
              <a:rPr lang="pt-BR" sz="1800" i="1" dirty="0"/>
              <a:t>Lins de </a:t>
            </a:r>
            <a:r>
              <a:rPr lang="pt-BR" sz="1800" i="1" dirty="0" smtClean="0"/>
              <a:t>Vasconcellos.</a:t>
            </a:r>
            <a:br>
              <a:rPr lang="pt-BR" sz="1800" i="1" dirty="0" smtClean="0"/>
            </a:br>
            <a:r>
              <a:rPr lang="pt-BR" sz="1800" i="1" dirty="0" smtClean="0"/>
              <a:t>Mensagem </a:t>
            </a:r>
            <a:r>
              <a:rPr lang="pt-BR" sz="1800" i="1" dirty="0"/>
              <a:t>psicografada pelo médium Alexandre Sech, </a:t>
            </a:r>
            <a:r>
              <a:rPr lang="pt-BR" sz="1800" i="1" dirty="0" smtClean="0"/>
              <a:t/>
            </a:r>
            <a:br>
              <a:rPr lang="pt-BR" sz="1800" i="1" dirty="0" smtClean="0"/>
            </a:br>
            <a:r>
              <a:rPr lang="pt-BR" sz="1800" i="1" dirty="0" smtClean="0"/>
              <a:t>no </a:t>
            </a:r>
            <a:r>
              <a:rPr lang="pt-BR" sz="1800" i="1" dirty="0"/>
              <a:t>dia 29.6.1975, na cidade de Paranavaí – </a:t>
            </a:r>
            <a:r>
              <a:rPr lang="pt-BR" sz="1800" i="1" dirty="0" smtClean="0"/>
              <a:t>PR</a:t>
            </a:r>
            <a:endParaRPr lang="pt-BR" sz="18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43608" y="2564904"/>
            <a:ext cx="7488832" cy="165618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pt-BR" sz="4400" dirty="0" smtClean="0"/>
              <a:t>União requer conhecimento – Quem somos?</a:t>
            </a:r>
            <a:endParaRPr lang="pt-BR" sz="44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499176" cy="1143000"/>
          </a:xfrm>
        </p:spPr>
        <p:txBody>
          <a:bodyPr/>
          <a:lstStyle/>
          <a:p>
            <a:r>
              <a:rPr lang="pt-BR" sz="5400" dirty="0" smtClean="0"/>
              <a:t>Inter-Regional Leste </a:t>
            </a:r>
            <a:endParaRPr lang="pt-BR" sz="5400" dirty="0"/>
          </a:p>
        </p:txBody>
      </p:sp>
      <p:pic>
        <p:nvPicPr>
          <p:cNvPr id="5" name="Imagem 4" descr="Inter-Les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484784"/>
            <a:ext cx="7164288" cy="5183065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499176" cy="1287016"/>
          </a:xfrm>
        </p:spPr>
        <p:txBody>
          <a:bodyPr>
            <a:noAutofit/>
          </a:bodyPr>
          <a:lstStyle/>
          <a:p>
            <a:pPr algn="ctr"/>
            <a:r>
              <a:rPr lang="pt-BR" sz="4400" dirty="0" smtClean="0"/>
              <a:t>Projeto de Qualificação do Trabalhador </a:t>
            </a:r>
            <a:r>
              <a:rPr lang="pt-BR" sz="4400" dirty="0"/>
              <a:t>E</a:t>
            </a:r>
            <a:r>
              <a:rPr lang="pt-BR" sz="4400" dirty="0" smtClean="0"/>
              <a:t>spírita </a:t>
            </a:r>
            <a:endParaRPr lang="pt-BR" sz="44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5616" y="1628800"/>
            <a:ext cx="7416824" cy="4752528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Fase1- </a:t>
            </a:r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Qualificação do </a:t>
            </a:r>
          </a:p>
          <a:p>
            <a:pPr algn="ctr"/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Trabalhador </a:t>
            </a: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spírita em Geral </a:t>
            </a:r>
            <a:endParaRPr lang="pt-B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536575" indent="-444500">
              <a:spcBef>
                <a:spcPts val="3000"/>
              </a:spcBef>
              <a:buBlip>
                <a:blip r:embed="rId2"/>
              </a:buBlip>
            </a:pPr>
            <a:r>
              <a:rPr lang="pt-BR" sz="3000" dirty="0"/>
              <a:t>Aprovação pelo CFE em </a:t>
            </a:r>
            <a:r>
              <a:rPr lang="pt-BR" sz="3000" dirty="0" smtClean="0"/>
              <a:t>Agosto/2013</a:t>
            </a:r>
          </a:p>
          <a:p>
            <a:pPr marL="536575" indent="-444500">
              <a:lnSpc>
                <a:spcPct val="110000"/>
              </a:lnSpc>
              <a:spcBef>
                <a:spcPts val="800"/>
              </a:spcBef>
              <a:buBlip>
                <a:blip r:embed="rId2"/>
              </a:buBlip>
            </a:pPr>
            <a:r>
              <a:rPr lang="pt-BR" sz="3000" dirty="0"/>
              <a:t>Participação – 2 indicados por URE</a:t>
            </a:r>
          </a:p>
          <a:p>
            <a:pPr marL="536575" indent="-444500">
              <a:lnSpc>
                <a:spcPct val="110000"/>
              </a:lnSpc>
              <a:spcBef>
                <a:spcPts val="800"/>
              </a:spcBef>
              <a:buBlip>
                <a:blip r:embed="rId2"/>
              </a:buBlip>
            </a:pPr>
            <a:r>
              <a:rPr lang="pt-BR" sz="3000" dirty="0" smtClean="0"/>
              <a:t>Diretores </a:t>
            </a:r>
            <a:r>
              <a:rPr lang="pt-BR" sz="3000" dirty="0"/>
              <a:t>de </a:t>
            </a:r>
            <a:r>
              <a:rPr lang="pt-BR" sz="3000" dirty="0" smtClean="0"/>
              <a:t>departamentos, coordenadores </a:t>
            </a:r>
            <a:r>
              <a:rPr lang="pt-BR" sz="3000" dirty="0"/>
              <a:t>de área da FEP</a:t>
            </a:r>
          </a:p>
          <a:p>
            <a:pPr marL="536575" indent="-444500">
              <a:lnSpc>
                <a:spcPct val="110000"/>
              </a:lnSpc>
              <a:spcBef>
                <a:spcPts val="800"/>
              </a:spcBef>
              <a:buBlip>
                <a:blip r:embed="rId2"/>
              </a:buBlip>
            </a:pPr>
            <a:r>
              <a:rPr lang="pt-BR" sz="3000" dirty="0" smtClean="0"/>
              <a:t>Carga </a:t>
            </a:r>
            <a:r>
              <a:rPr lang="pt-BR" sz="3000" dirty="0"/>
              <a:t>horária   60 horas  </a:t>
            </a:r>
            <a:r>
              <a:rPr lang="pt-BR" sz="3000" dirty="0" smtClean="0"/>
              <a:t>- Fev. 2014          </a:t>
            </a:r>
            <a:endParaRPr lang="pt-BR" sz="3000" dirty="0"/>
          </a:p>
          <a:p>
            <a:pPr marL="536575" indent="-444500">
              <a:lnSpc>
                <a:spcPct val="110000"/>
              </a:lnSpc>
              <a:spcBef>
                <a:spcPts val="800"/>
              </a:spcBef>
              <a:buBlip>
                <a:blip r:embed="rId2"/>
              </a:buBlip>
            </a:pPr>
            <a:r>
              <a:rPr lang="pt-BR" sz="3000" dirty="0" smtClean="0"/>
              <a:t>Coordenação </a:t>
            </a:r>
            <a:r>
              <a:rPr lang="pt-BR" sz="3000" dirty="0"/>
              <a:t>Geral Sandra Della </a:t>
            </a:r>
            <a:r>
              <a:rPr lang="pt-BR" sz="3000" dirty="0" smtClean="0"/>
              <a:t>Pola</a:t>
            </a:r>
          </a:p>
          <a:p>
            <a:pPr marL="536575" indent="-444500">
              <a:lnSpc>
                <a:spcPct val="110000"/>
              </a:lnSpc>
              <a:spcBef>
                <a:spcPts val="800"/>
              </a:spcBef>
              <a:buBlip>
                <a:blip r:embed="rId2"/>
              </a:buBlip>
            </a:pPr>
            <a:endParaRPr lang="pt-BR" sz="30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844824"/>
            <a:ext cx="7416000" cy="3744416"/>
          </a:xfrm>
        </p:spPr>
        <p:txBody>
          <a:bodyPr/>
          <a:lstStyle/>
          <a:p>
            <a:pPr algn="ctr"/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Fase </a:t>
            </a: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 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Qualificação do Trabalhador dos Centros </a:t>
            </a: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spíritas da URE</a:t>
            </a:r>
            <a:endParaRPr lang="pt-BR" dirty="0" smtClean="0"/>
          </a:p>
          <a:p>
            <a:pPr marL="447675" indent="-355600">
              <a:spcBef>
                <a:spcPts val="3000"/>
              </a:spcBef>
              <a:buBlip>
                <a:blip r:embed="rId2"/>
              </a:buBlip>
            </a:pPr>
            <a:r>
              <a:rPr lang="pt-BR" sz="3000" dirty="0"/>
              <a:t>Todos os Centros Espíritas</a:t>
            </a:r>
          </a:p>
          <a:p>
            <a:pPr marL="447675" indent="-355600">
              <a:spcBef>
                <a:spcPts val="3000"/>
              </a:spcBef>
              <a:buBlip>
                <a:blip r:embed="rId2"/>
              </a:buBlip>
            </a:pPr>
            <a:r>
              <a:rPr lang="pt-BR" sz="3000" dirty="0"/>
              <a:t>Todos os trabalhadores e interessados</a:t>
            </a:r>
          </a:p>
          <a:p>
            <a:pPr>
              <a:spcBef>
                <a:spcPts val="3000"/>
              </a:spcBef>
            </a:pPr>
            <a:r>
              <a:rPr lang="pt-BR" sz="3000" dirty="0" smtClean="0"/>
              <a:t>Fevereiro a Julho/2015</a:t>
            </a:r>
            <a:endParaRPr lang="pt-BR" sz="3000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499176" cy="1287016"/>
          </a:xfrm>
        </p:spPr>
        <p:txBody>
          <a:bodyPr>
            <a:noAutofit/>
          </a:bodyPr>
          <a:lstStyle/>
          <a:p>
            <a:pPr algn="ctr"/>
            <a:r>
              <a:rPr lang="pt-BR" sz="4400" dirty="0" smtClean="0"/>
              <a:t>Projeto de Qualificação do Trabalhador </a:t>
            </a:r>
            <a:r>
              <a:rPr lang="pt-BR" sz="4400" dirty="0"/>
              <a:t>E</a:t>
            </a:r>
            <a:r>
              <a:rPr lang="pt-BR" sz="4400" dirty="0" smtClean="0"/>
              <a:t>spírita </a:t>
            </a:r>
            <a:endParaRPr lang="pt-BR" sz="44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556792"/>
            <a:ext cx="7416000" cy="5073427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sz="3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Fase </a:t>
            </a:r>
            <a:r>
              <a:rPr lang="pt-BR" sz="3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 – </a:t>
            </a:r>
            <a:r>
              <a:rPr lang="pt-BR" sz="3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Qualificação do Trabalhador </a:t>
            </a:r>
            <a:r>
              <a:rPr lang="pt-BR" sz="3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pt-BR" sz="3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spírita – Área</a:t>
            </a:r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/>
              <a:t>Indicação de dois, por Área, pela </a:t>
            </a:r>
            <a:r>
              <a:rPr lang="pt-BR" sz="2800" dirty="0" smtClean="0"/>
              <a:t>URE</a:t>
            </a:r>
            <a:endParaRPr lang="pt-BR" sz="2800" dirty="0"/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 smtClean="0"/>
              <a:t>Atendimento </a:t>
            </a:r>
            <a:r>
              <a:rPr lang="pt-BR" sz="2800" dirty="0"/>
              <a:t>Espiritual no Centro Espírita – AECE</a:t>
            </a:r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 smtClean="0"/>
              <a:t>Assistência </a:t>
            </a:r>
            <a:r>
              <a:rPr lang="pt-BR" sz="2800" dirty="0"/>
              <a:t>e Promoção Social Espírita – </a:t>
            </a:r>
            <a:r>
              <a:rPr lang="pt-BR" sz="2800" dirty="0" smtClean="0"/>
              <a:t>APSE</a:t>
            </a:r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 smtClean="0"/>
              <a:t>Comunicação </a:t>
            </a:r>
            <a:r>
              <a:rPr lang="pt-BR" sz="2800" dirty="0"/>
              <a:t>Social Espírita – CSE</a:t>
            </a:r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/>
              <a:t>Estudo da Doutrina Espírita – </a:t>
            </a:r>
            <a:r>
              <a:rPr lang="pt-BR" sz="2800" dirty="0" smtClean="0"/>
              <a:t>EDE</a:t>
            </a:r>
            <a:endParaRPr lang="pt-BR" sz="2800" dirty="0"/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 smtClean="0"/>
              <a:t>Infância </a:t>
            </a:r>
            <a:r>
              <a:rPr lang="pt-BR" sz="2800" dirty="0"/>
              <a:t>e Juventude – DIJ</a:t>
            </a:r>
          </a:p>
          <a:p>
            <a:pPr marL="357188" indent="-265113">
              <a:spcBef>
                <a:spcPts val="600"/>
              </a:spcBef>
              <a:buBlip>
                <a:blip r:embed="rId2"/>
              </a:buBlip>
            </a:pPr>
            <a:r>
              <a:rPr lang="pt-BR" sz="2800" dirty="0" smtClean="0"/>
              <a:t>Unificação</a:t>
            </a:r>
            <a:endParaRPr lang="pt-BR" sz="28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499176" cy="1287016"/>
          </a:xfrm>
        </p:spPr>
        <p:txBody>
          <a:bodyPr>
            <a:noAutofit/>
          </a:bodyPr>
          <a:lstStyle/>
          <a:p>
            <a:pPr algn="ctr"/>
            <a:r>
              <a:rPr lang="pt-BR" sz="4400" dirty="0" smtClean="0"/>
              <a:t>Projeto de Qualificação do Trabalhador </a:t>
            </a:r>
            <a:r>
              <a:rPr lang="pt-BR" sz="4400" dirty="0"/>
              <a:t>E</a:t>
            </a:r>
            <a:r>
              <a:rPr lang="pt-BR" sz="4400" dirty="0" smtClean="0"/>
              <a:t>spírita </a:t>
            </a:r>
            <a:endParaRPr lang="pt-BR" sz="44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3861048"/>
            <a:ext cx="6408712" cy="2232248"/>
          </a:xfrm>
        </p:spPr>
        <p:txBody>
          <a:bodyPr>
            <a:normAutofit/>
          </a:bodyPr>
          <a:lstStyle/>
          <a:p>
            <a:r>
              <a:rPr lang="pt-BR" sz="3200" dirty="0"/>
              <a:t>Realização – Recanto Lins de Vasconcellos </a:t>
            </a:r>
            <a:r>
              <a:rPr lang="pt-BR" sz="3200" dirty="0" smtClean="0"/>
              <a:t>– 2º Semestre 2015</a:t>
            </a:r>
            <a:endParaRPr lang="pt-BR" sz="3200" dirty="0"/>
          </a:p>
          <a:p>
            <a:r>
              <a:rPr lang="pt-BR" sz="3200" dirty="0"/>
              <a:t>Carga horária da CSE – 48 </a:t>
            </a:r>
            <a:r>
              <a:rPr lang="pt-BR" sz="3200" dirty="0" smtClean="0"/>
              <a:t>horas</a:t>
            </a:r>
          </a:p>
          <a:p>
            <a:endParaRPr lang="pt-BR" sz="3200" dirty="0" smtClean="0"/>
          </a:p>
          <a:p>
            <a:endParaRPr lang="pt-BR" sz="32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772817"/>
            <a:ext cx="7560840" cy="3384376"/>
          </a:xfrm>
        </p:spPr>
        <p:txBody>
          <a:bodyPr/>
          <a:lstStyle/>
          <a:p>
            <a:pPr algn="ctr"/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Fase 4 – 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Qualificação do Trabalhador </a:t>
            </a: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spírita por Área na URE</a:t>
            </a:r>
            <a:endParaRPr lang="pt-BR" dirty="0"/>
          </a:p>
          <a:p>
            <a:pPr marL="357188" indent="-265113">
              <a:spcBef>
                <a:spcPts val="3000"/>
              </a:spcBef>
              <a:buBlip>
                <a:blip r:embed="rId2"/>
              </a:buBlip>
            </a:pPr>
            <a:r>
              <a:rPr lang="pt-BR" sz="3000" dirty="0"/>
              <a:t>Todas as Casas Espíritas</a:t>
            </a:r>
          </a:p>
          <a:p>
            <a:pPr marL="357188" indent="-265113">
              <a:spcBef>
                <a:spcPts val="3000"/>
              </a:spcBef>
              <a:buBlip>
                <a:blip r:embed="rId2"/>
              </a:buBlip>
            </a:pPr>
            <a:r>
              <a:rPr lang="pt-BR" sz="3000" dirty="0"/>
              <a:t>Trabalhadores da Área e/ou interessados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499176" cy="1287016"/>
          </a:xfrm>
        </p:spPr>
        <p:txBody>
          <a:bodyPr>
            <a:noAutofit/>
          </a:bodyPr>
          <a:lstStyle/>
          <a:p>
            <a:pPr algn="ctr"/>
            <a:r>
              <a:rPr lang="pt-BR" sz="4400" dirty="0" smtClean="0"/>
              <a:t>Projeto de Qualificação do Trabalhador </a:t>
            </a:r>
            <a:r>
              <a:rPr lang="pt-BR" sz="4400" dirty="0"/>
              <a:t>E</a:t>
            </a:r>
            <a:r>
              <a:rPr lang="pt-BR" sz="4400" dirty="0" smtClean="0"/>
              <a:t>spírita </a:t>
            </a:r>
            <a:endParaRPr lang="pt-BR" sz="4400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23928" y="2492896"/>
            <a:ext cx="4917232" cy="1503040"/>
          </a:xfrm>
          <a:solidFill>
            <a:srgbClr val="488F30">
              <a:alpha val="69804"/>
            </a:srgb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pt-BR" dirty="0"/>
              <a:t>CONTEÚDO DA TERCEIRA FASE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87624" y="269776"/>
            <a:ext cx="7499176" cy="1143000"/>
          </a:xfrm>
        </p:spPr>
        <p:txBody>
          <a:bodyPr/>
          <a:lstStyle/>
          <a:p>
            <a:pPr algn="ctr"/>
            <a:r>
              <a:rPr lang="pt-BR" dirty="0" smtClean="0"/>
              <a:t>Módulo I – Comunicação Social Espírita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628800"/>
            <a:ext cx="7488832" cy="4752528"/>
          </a:xfrm>
        </p:spPr>
        <p:txBody>
          <a:bodyPr>
            <a:normAutofit/>
          </a:bodyPr>
          <a:lstStyle/>
          <a:p>
            <a:pPr marL="447675" indent="-355600"/>
            <a:r>
              <a:rPr lang="pt-BR" sz="3200" b="1" dirty="0" smtClean="0"/>
              <a:t>1. </a:t>
            </a:r>
            <a:r>
              <a:rPr lang="pt-BR" sz="3200" dirty="0" smtClean="0"/>
              <a:t>Documentos Orientadores do Movimento Espírita</a:t>
            </a:r>
          </a:p>
          <a:p>
            <a:pPr lvl="1">
              <a:spcBef>
                <a:spcPts val="800"/>
              </a:spcBef>
              <a:buNone/>
            </a:pPr>
            <a:r>
              <a:rPr lang="pt-BR" b="1" dirty="0" smtClean="0"/>
              <a:t> </a:t>
            </a:r>
            <a:r>
              <a:rPr lang="pt-BR" sz="30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 </a:t>
            </a:r>
            <a:r>
              <a:rPr lang="pt-BR" sz="30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Orientação ao Centro Espírita – CFN/FEB/2007</a:t>
            </a:r>
            <a:r>
              <a:rPr lang="pt-BR" i="1" dirty="0" smtClean="0"/>
              <a:t> </a:t>
            </a:r>
            <a:endParaRPr lang="pt-BR" dirty="0" smtClean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1.2.Orientação à Comunicação Social Espírita – CFN/FEB/2013</a:t>
            </a:r>
            <a:endParaRPr lang="pt-BR" dirty="0" smtClean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1.3.Diretrizes ao Movimento Espírita Estadual CFE/FEP/2008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16832"/>
            <a:ext cx="7344816" cy="3600400"/>
          </a:xfrm>
        </p:spPr>
        <p:txBody>
          <a:bodyPr>
            <a:normAutofit/>
          </a:bodyPr>
          <a:lstStyle/>
          <a:p>
            <a:r>
              <a:rPr lang="pt-BR" sz="3200" dirty="0"/>
              <a:t>2</a:t>
            </a:r>
            <a:r>
              <a:rPr lang="pt-BR" sz="3200" dirty="0" smtClean="0"/>
              <a:t>. A importância da Comunicação </a:t>
            </a:r>
            <a:r>
              <a:rPr lang="pt-BR" sz="3200" dirty="0"/>
              <a:t>S</a:t>
            </a:r>
            <a:r>
              <a:rPr lang="pt-BR" sz="3200" dirty="0" smtClean="0"/>
              <a:t>ocial Espírita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2.1.As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vozes da Espiritualidade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2.2.O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Projeto </a:t>
            </a:r>
            <a:r>
              <a:rPr lang="pt-BR" sz="2800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Kardequiano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2.3.Os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pioneiros  da CSE e as primeiras publicações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87624" y="269776"/>
            <a:ext cx="7499176" cy="1143000"/>
          </a:xfrm>
        </p:spPr>
        <p:txBody>
          <a:bodyPr/>
          <a:lstStyle/>
          <a:p>
            <a:pPr algn="ctr"/>
            <a:r>
              <a:rPr lang="pt-BR" dirty="0" smtClean="0"/>
              <a:t>Módulo I – Comunicação Social Espírita</a:t>
            </a:r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499176" cy="1143000"/>
          </a:xfrm>
        </p:spPr>
        <p:txBody>
          <a:bodyPr/>
          <a:lstStyle/>
          <a:p>
            <a:pPr algn="ctr"/>
            <a:r>
              <a:rPr lang="pt-BR" dirty="0" smtClean="0"/>
              <a:t>Módulo II – Comunicação Visual na Casa Espírita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3500" b="1" dirty="0" smtClean="0"/>
              <a:t>1. Mural na Casa Espírita</a:t>
            </a:r>
            <a:endParaRPr lang="pt-BR" sz="2400" dirty="0" smtClean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 Sazonalidade dos conteúdos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1.2 Critérios para exposição dos conteúdos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1.3 Cuidados com a poluição visual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1.4 Local do mural na Casa Espírita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1.5 Competência e responsabilidade – quem deve realizar essa tarefa?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pt-BR" b="1" dirty="0"/>
              <a:t> </a:t>
            </a:r>
            <a:endParaRPr lang="pt-BR" sz="2400" dirty="0"/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3024336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2.Cartaz na Casa Espírita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i="1" dirty="0" smtClean="0"/>
              <a:t>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2.1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que anunciar 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2.2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Como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anunciar 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2.3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Pesquisa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 seleção de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imagens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2.4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 Correção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gramatical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269776"/>
            <a:ext cx="7499176" cy="1143000"/>
          </a:xfrm>
        </p:spPr>
        <p:txBody>
          <a:bodyPr/>
          <a:lstStyle/>
          <a:p>
            <a:pPr algn="ctr"/>
            <a:r>
              <a:rPr lang="pt-BR" dirty="0" smtClean="0"/>
              <a:t>Módulo III – Comunicação Oral na Casa Espírita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556792"/>
            <a:ext cx="7488832" cy="4824536"/>
          </a:xfrm>
        </p:spPr>
        <p:txBody>
          <a:bodyPr>
            <a:normAutofit/>
          </a:bodyPr>
          <a:lstStyle/>
          <a:p>
            <a:r>
              <a:rPr lang="pt-BR" sz="3200" b="1" dirty="0" smtClean="0"/>
              <a:t>1. A Palestra Pública</a:t>
            </a:r>
            <a:endParaRPr lang="pt-BR" sz="3200" dirty="0"/>
          </a:p>
          <a:p>
            <a:pPr lvl="1"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1.1.Coordenação da Reunião Pública (Palestras e Passes)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1.1.1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Seleção do coordenador – requisitos básicos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1.1.2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.-  Cuidados operacionais na coordenação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1.1.3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.-  Seleção dos anúncios nas reuniões públicas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1.1.4.- Avisos – a arte da comunicação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5616" y="1916832"/>
            <a:ext cx="7488832" cy="36004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2. A </a:t>
            </a:r>
            <a:r>
              <a:rPr lang="pt-BR" sz="3200" dirty="0"/>
              <a:t>Palestra </a:t>
            </a:r>
            <a:r>
              <a:rPr lang="pt-BR" sz="3200" dirty="0" smtClean="0"/>
              <a:t>Pública</a:t>
            </a: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2.1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Sugestão de estrutura da palestra pública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2.2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.- Seleção do palestrante – requisitos básicos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2.3. – Programa mensal ou trimestral ou semestral ou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anual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484784"/>
            <a:ext cx="7499176" cy="4641379"/>
          </a:xfrm>
        </p:spPr>
        <p:txBody>
          <a:bodyPr/>
          <a:lstStyle/>
          <a:p>
            <a:r>
              <a:rPr lang="pt-BR" sz="3200" dirty="0" smtClean="0"/>
              <a:t> 3. Como fazer palestras</a:t>
            </a: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3.1 – Objetivos da palestra pública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3.2 - A pesquisa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3.3 – O investimento cultural</a:t>
            </a: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3.4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-  As imagens do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Evangelho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3.5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A postura do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palestrante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3.6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– Utilização de recursos didáticos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499176" cy="1215008"/>
          </a:xfrm>
        </p:spPr>
        <p:txBody>
          <a:bodyPr/>
          <a:lstStyle/>
          <a:p>
            <a:r>
              <a:rPr lang="pt-BR" i="1" dirty="0" smtClean="0"/>
              <a:t>MÓDULO IV – O LIVRO ESPÍRITA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628800"/>
            <a:ext cx="7488832" cy="4752528"/>
          </a:xfrm>
        </p:spPr>
        <p:txBody>
          <a:bodyPr>
            <a:normAutofit/>
          </a:bodyPr>
          <a:lstStyle/>
          <a:p>
            <a:r>
              <a:rPr lang="pt-BR" dirty="0" smtClean="0"/>
              <a:t>1.O </a:t>
            </a:r>
            <a:r>
              <a:rPr lang="pt-BR" dirty="0"/>
              <a:t>livro espírita – compromisso </a:t>
            </a:r>
            <a:r>
              <a:rPr lang="pt-BR" dirty="0" smtClean="0"/>
              <a:t>doutrinário</a:t>
            </a:r>
            <a:endParaRPr lang="pt-BR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1.1.Análise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 seleção das obras para biblioteca e livraria espíritas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1.1.1 Jesus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 Modelo e Guia </a:t>
            </a:r>
            <a:endParaRPr lang="pt-BR" sz="2800" i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...Sim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 sim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...</a:t>
            </a: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Não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 não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2952328"/>
          </a:xfrm>
        </p:spPr>
        <p:txBody>
          <a:bodyPr>
            <a:normAutofit/>
          </a:bodyPr>
          <a:lstStyle/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1.1.2. Atitudes dos primeiros cristãos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1.1.3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Orientações do Codificador da Doutrina Espírita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1.1.4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A capa e as ilustrações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pt-BR" i="1" dirty="0"/>
              <a:t> </a:t>
            </a:r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556792"/>
            <a:ext cx="7488832" cy="4824536"/>
          </a:xfrm>
        </p:spPr>
        <p:txBody>
          <a:bodyPr>
            <a:normAutofit/>
          </a:bodyPr>
          <a:lstStyle/>
          <a:p>
            <a:pPr>
              <a:spcBef>
                <a:spcPts val="800"/>
              </a:spcBef>
            </a:pPr>
            <a:r>
              <a:rPr lang="pt-BR" i="1" dirty="0" smtClean="0"/>
              <a:t>2. O livro espírita – divulgação</a:t>
            </a:r>
            <a:endParaRPr lang="pt-BR" dirty="0" smtClean="0"/>
          </a:p>
          <a:p>
            <a:pPr lvl="1">
              <a:spcBef>
                <a:spcPts val="800"/>
              </a:spcBef>
              <a:buNone/>
            </a:pPr>
            <a:r>
              <a:rPr lang="pt-BR" sz="30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2.1. A Biblioteca na Casa Espírita </a:t>
            </a:r>
            <a:endParaRPr lang="pt-BR" sz="3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2.1.1 – Organização </a:t>
            </a:r>
            <a:r>
              <a:rPr lang="pt-BR" sz="2400" i="1" dirty="0">
                <a:solidFill>
                  <a:schemeClr val="bg1"/>
                </a:solidFill>
              </a:rPr>
              <a:t>do acervo– Armazenamento do acervo nas estantes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2.1.2</a:t>
            </a:r>
            <a:r>
              <a:rPr lang="pt-BR" sz="2400" i="1" dirty="0">
                <a:solidFill>
                  <a:schemeClr val="bg1"/>
                </a:solidFill>
              </a:rPr>
              <a:t>– Troca de </a:t>
            </a:r>
            <a:r>
              <a:rPr lang="pt-BR" sz="2400" i="1" dirty="0" smtClean="0">
                <a:solidFill>
                  <a:schemeClr val="bg1"/>
                </a:solidFill>
              </a:rPr>
              <a:t>experiências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2.1.3 – </a:t>
            </a:r>
            <a:r>
              <a:rPr lang="pt-BR" sz="2400" i="1" dirty="0">
                <a:solidFill>
                  <a:schemeClr val="bg1"/>
                </a:solidFill>
              </a:rPr>
              <a:t>Empréstimo do </a:t>
            </a:r>
            <a:r>
              <a:rPr lang="pt-BR" sz="2400" i="1" dirty="0" smtClean="0">
                <a:solidFill>
                  <a:schemeClr val="bg1"/>
                </a:solidFill>
              </a:rPr>
              <a:t>acervo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2.1.4 – </a:t>
            </a:r>
            <a:r>
              <a:rPr lang="pt-BR" sz="2400" i="1" dirty="0">
                <a:solidFill>
                  <a:schemeClr val="bg1"/>
                </a:solidFill>
              </a:rPr>
              <a:t>Higienização de obras para melhor conservação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2.1.5 – </a:t>
            </a:r>
            <a:r>
              <a:rPr lang="pt-BR" sz="2400" i="1" dirty="0">
                <a:solidFill>
                  <a:schemeClr val="bg1"/>
                </a:solidFill>
              </a:rPr>
              <a:t>Orientação acerca da limpeza do acervo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556792"/>
            <a:ext cx="7488832" cy="4824536"/>
          </a:xfrm>
        </p:spPr>
        <p:txBody>
          <a:bodyPr>
            <a:normAutofit/>
          </a:bodyPr>
          <a:lstStyle/>
          <a:p>
            <a:pPr lvl="1">
              <a:spcBef>
                <a:spcPts val="800"/>
              </a:spcBef>
              <a:buNone/>
            </a:pPr>
            <a:r>
              <a:rPr lang="pt-BR" sz="33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2.2.O livro espírita – recuperação de obras </a:t>
            </a:r>
            <a:endParaRPr lang="pt-BR" sz="33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2.2.1 </a:t>
            </a:r>
            <a:r>
              <a:rPr lang="pt-BR" sz="2400" i="1" dirty="0">
                <a:solidFill>
                  <a:schemeClr val="bg1"/>
                </a:solidFill>
              </a:rPr>
              <a:t>– Pequenos reparos em livros danificados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2.2.2 </a:t>
            </a:r>
            <a:r>
              <a:rPr lang="pt-BR" sz="2400" i="1" dirty="0">
                <a:solidFill>
                  <a:schemeClr val="bg1"/>
                </a:solidFill>
              </a:rPr>
              <a:t>-  Desmonte de livros com páginas coladas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2.2.3 </a:t>
            </a:r>
            <a:r>
              <a:rPr lang="pt-BR" sz="2400" i="1" dirty="0">
                <a:solidFill>
                  <a:schemeClr val="bg1"/>
                </a:solidFill>
              </a:rPr>
              <a:t>– Costura serrada de livros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2.2.4 </a:t>
            </a:r>
            <a:r>
              <a:rPr lang="pt-BR" sz="2400" i="1" dirty="0">
                <a:solidFill>
                  <a:schemeClr val="bg1"/>
                </a:solidFill>
              </a:rPr>
              <a:t>– Costura furada de </a:t>
            </a:r>
            <a:r>
              <a:rPr lang="pt-BR" sz="2400" i="1" dirty="0" smtClean="0">
                <a:solidFill>
                  <a:schemeClr val="bg1"/>
                </a:solidFill>
              </a:rPr>
              <a:t>livros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2.2.5 – </a:t>
            </a:r>
            <a:r>
              <a:rPr lang="pt-BR" sz="2400" i="1" dirty="0">
                <a:solidFill>
                  <a:schemeClr val="bg1"/>
                </a:solidFill>
              </a:rPr>
              <a:t>Costura de livros encadernados com </a:t>
            </a:r>
            <a:r>
              <a:rPr lang="pt-BR" sz="2400" i="1" dirty="0" smtClean="0">
                <a:solidFill>
                  <a:schemeClr val="bg1"/>
                </a:solidFill>
              </a:rPr>
              <a:t>espiral</a:t>
            </a: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2.2.6 – </a:t>
            </a:r>
            <a:r>
              <a:rPr lang="pt-BR" sz="2400" i="1" dirty="0">
                <a:solidFill>
                  <a:schemeClr val="bg1"/>
                </a:solidFill>
              </a:rPr>
              <a:t>Confecção de capas simples para </a:t>
            </a:r>
            <a:r>
              <a:rPr lang="pt-BR" sz="2400" i="1" dirty="0" smtClean="0">
                <a:solidFill>
                  <a:schemeClr val="bg1"/>
                </a:solidFill>
              </a:rPr>
              <a:t>livros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844824"/>
            <a:ext cx="7488832" cy="3600400"/>
          </a:xfrm>
        </p:spPr>
        <p:txBody>
          <a:bodyPr>
            <a:normAutofit/>
          </a:bodyPr>
          <a:lstStyle/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2.3.O livro espírita – a livraria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2.3.1. – Exposição das obras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2.3.2. – Reposição/lançamentos/promoções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2.3.3. – Datas especiais/marketing</a:t>
            </a:r>
            <a:endParaRPr lang="pt-BR" sz="2400" dirty="0" smtClean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2.3.4</a:t>
            </a:r>
            <a:r>
              <a:rPr lang="pt-BR" sz="2400" i="1" dirty="0">
                <a:solidFill>
                  <a:schemeClr val="bg1"/>
                </a:solidFill>
              </a:rPr>
              <a:t>. – Comunicação com departamentos do </a:t>
            </a:r>
            <a:r>
              <a:rPr lang="pt-BR" sz="2400" i="1" dirty="0" smtClean="0">
                <a:solidFill>
                  <a:schemeClr val="bg1"/>
                </a:solidFill>
              </a:rPr>
              <a:t>Centro Espírita</a:t>
            </a:r>
            <a:endParaRPr lang="pt-BR" sz="2400" dirty="0">
              <a:solidFill>
                <a:schemeClr val="bg1"/>
              </a:solidFill>
            </a:endParaRPr>
          </a:p>
          <a:p>
            <a:pPr lvl="2">
              <a:spcBef>
                <a:spcPts val="800"/>
              </a:spcBef>
              <a:buNone/>
            </a:pPr>
            <a:r>
              <a:rPr lang="pt-BR" sz="2400" i="1" dirty="0" smtClean="0">
                <a:solidFill>
                  <a:schemeClr val="bg1"/>
                </a:solidFill>
              </a:rPr>
              <a:t>2.3.5</a:t>
            </a:r>
            <a:r>
              <a:rPr lang="pt-BR" sz="2400" i="1" dirty="0">
                <a:solidFill>
                  <a:schemeClr val="bg1"/>
                </a:solidFill>
              </a:rPr>
              <a:t>.- Atendimento ao público </a:t>
            </a:r>
            <a:r>
              <a:rPr lang="pt-BR" sz="2400" i="1" dirty="0" smtClean="0">
                <a:solidFill>
                  <a:schemeClr val="bg1"/>
                </a:solidFill>
              </a:rPr>
              <a:t>infantil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MÓDULO V – RECURSOS AUDIOVISUAIS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2808312"/>
          </a:xfrm>
        </p:spPr>
        <p:txBody>
          <a:bodyPr>
            <a:normAutofit/>
          </a:bodyPr>
          <a:lstStyle/>
          <a:p>
            <a:r>
              <a:rPr lang="pt-BR" sz="3200" dirty="0" smtClean="0"/>
              <a:t>1.Power </a:t>
            </a:r>
            <a:r>
              <a:rPr lang="pt-BR" sz="3200" dirty="0"/>
              <a:t>point</a:t>
            </a:r>
          </a:p>
          <a:p>
            <a:pPr lvl="1">
              <a:buNone/>
            </a:pPr>
            <a:r>
              <a:rPr lang="pt-BR" sz="2800" i="1" dirty="0"/>
              <a:t> 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 - Noções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básicas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1.2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-  Seleção de imagens, uso de fontes, tamanhos, cores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1.3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.- Papel de fundo e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textos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3200" dirty="0" smtClean="0"/>
              <a:t>2.Fotografias</a:t>
            </a: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2.1. – Fotos em eventos – público, convidados</a:t>
            </a:r>
            <a:endParaRPr lang="pt-BR" sz="2800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2.2. -  Seleção de fotos para publicação em jornais, revistas, periódicos, site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2.3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– Luminosidade, ângulos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2.4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.-  Fotografando sem perturbar 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2736304"/>
          </a:xfrm>
        </p:spPr>
        <p:txBody>
          <a:bodyPr>
            <a:normAutofit/>
          </a:bodyPr>
          <a:lstStyle/>
          <a:p>
            <a:r>
              <a:rPr lang="pt-BR" sz="3200" dirty="0" smtClean="0"/>
              <a:t>3.Cinematografia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3.1. – Utilização de filmes em estudos espíritas 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3.2. – Seleção e edição de trechos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pt-BR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3200" dirty="0"/>
              <a:t>4.Site – noções </a:t>
            </a:r>
            <a:r>
              <a:rPr lang="pt-BR" sz="3200" dirty="0" smtClean="0"/>
              <a:t>básicas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4.1. – Objetivos do site da Casa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Espírita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4.2. – Seleção dos conteúdos e periodicidade das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informações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4.3. – Atualização dos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dados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4.4. – Conhecendo o site da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FEP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64896" cy="1143000"/>
          </a:xfrm>
        </p:spPr>
        <p:txBody>
          <a:bodyPr/>
          <a:lstStyle/>
          <a:p>
            <a:r>
              <a:rPr lang="pt-BR" sz="3600" dirty="0" smtClean="0"/>
              <a:t>MÓDULO VI - RELACIONAMENTO COM A MÍDIA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1.Redação </a:t>
            </a:r>
            <a:r>
              <a:rPr lang="pt-BR" dirty="0"/>
              <a:t>de notícias e artigos</a:t>
            </a: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1.1.O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Novo Acordo Ortográfico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1.2.Correta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utilização dos conceitos doutrinários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1.3.Equívocos frequentes – palavras parônimas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1.4.Concisão </a:t>
            </a: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 eficácia na redação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2808312"/>
          </a:xfrm>
        </p:spPr>
        <p:txBody>
          <a:bodyPr>
            <a:normAutofit/>
          </a:bodyPr>
          <a:lstStyle/>
          <a:p>
            <a:r>
              <a:rPr lang="pt-BR" sz="3200" dirty="0"/>
              <a:t>2.Conquistando espaço na </a:t>
            </a:r>
            <a:r>
              <a:rPr lang="pt-BR" sz="3200" dirty="0" smtClean="0"/>
              <a:t>mídia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2.1.Contato com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jornalistas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2.2.Envio de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release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2.3.Deadline – prazos e profissionalismo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87624" y="1988840"/>
            <a:ext cx="7488832" cy="2952328"/>
          </a:xfrm>
        </p:spPr>
        <p:txBody>
          <a:bodyPr>
            <a:normAutofit/>
          </a:bodyPr>
          <a:lstStyle/>
          <a:p>
            <a:r>
              <a:rPr lang="pt-BR" sz="3200" dirty="0"/>
              <a:t>3.Atendendo a </a:t>
            </a:r>
            <a:r>
              <a:rPr lang="pt-BR" sz="3200" dirty="0" smtClean="0"/>
              <a:t>entrevistas</a:t>
            </a:r>
            <a:endParaRPr lang="pt-BR" sz="3200" dirty="0"/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3.1.entrevista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escrita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3.2.entrevista radiofônica e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televisiva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3.3.postura, traje e 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expressão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lvl="1">
              <a:spcBef>
                <a:spcPts val="800"/>
              </a:spcBef>
              <a:buNone/>
            </a:pPr>
            <a:r>
              <a:rPr lang="pt-BR" sz="2800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3.4.sempre “carta viva do Evangelho</a:t>
            </a:r>
            <a:r>
              <a:rPr lang="pt-BR" sz="2800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”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283968" y="260648"/>
            <a:ext cx="4697898" cy="25922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t">
            <a:normAutofit/>
          </a:bodyPr>
          <a:lstStyle/>
          <a:p>
            <a:r>
              <a:rPr lang="pt-BR" dirty="0"/>
              <a:t>UNIDOS PARA CONSTRUIR O FUTURO</a:t>
            </a:r>
          </a:p>
        </p:txBody>
      </p:sp>
      <p:pic>
        <p:nvPicPr>
          <p:cNvPr id="4" name="Imagem 3" descr="slogan FEP 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844824"/>
            <a:ext cx="834735" cy="813656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ção">
  <a:themeElements>
    <a:clrScheme name="Personalizada 30">
      <a:dk1>
        <a:sysClr val="windowText" lastClr="000000"/>
      </a:dk1>
      <a:lt1>
        <a:sysClr val="window" lastClr="FFFFFF"/>
      </a:lt1>
      <a:dk2>
        <a:srgbClr val="07674D"/>
      </a:dk2>
      <a:lt2>
        <a:srgbClr val="AFDE9F"/>
      </a:lt2>
      <a:accent1>
        <a:srgbClr val="2A541B"/>
      </a:accent1>
      <a:accent2>
        <a:srgbClr val="3F7E29"/>
      </a:accent2>
      <a:accent3>
        <a:srgbClr val="93D47E"/>
      </a:accent3>
      <a:accent4>
        <a:srgbClr val="488F30"/>
      </a:accent4>
      <a:accent5>
        <a:srgbClr val="387025"/>
      </a:accent5>
      <a:accent6>
        <a:srgbClr val="FFF210"/>
      </a:accent6>
      <a:hlink>
        <a:srgbClr val="716B00"/>
      </a:hlink>
      <a:folHlink>
        <a:srgbClr val="A9A100"/>
      </a:folHlink>
    </a:clrScheme>
    <a:fontScheme name="Personalizada 18">
      <a:majorFont>
        <a:latin typeface="Zurich"/>
        <a:ea typeface=""/>
        <a:cs typeface=""/>
      </a:majorFont>
      <a:minorFont>
        <a:latin typeface="Zurich"/>
        <a:ea typeface=""/>
        <a:cs typeface="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undição">
  <a:themeElements>
    <a:clrScheme name="Personalizada 30">
      <a:dk1>
        <a:sysClr val="windowText" lastClr="000000"/>
      </a:dk1>
      <a:lt1>
        <a:sysClr val="window" lastClr="FFFFFF"/>
      </a:lt1>
      <a:dk2>
        <a:srgbClr val="07674D"/>
      </a:dk2>
      <a:lt2>
        <a:srgbClr val="AFDE9F"/>
      </a:lt2>
      <a:accent1>
        <a:srgbClr val="2A541B"/>
      </a:accent1>
      <a:accent2>
        <a:srgbClr val="3F7E29"/>
      </a:accent2>
      <a:accent3>
        <a:srgbClr val="93D47E"/>
      </a:accent3>
      <a:accent4>
        <a:srgbClr val="488F30"/>
      </a:accent4>
      <a:accent5>
        <a:srgbClr val="387025"/>
      </a:accent5>
      <a:accent6>
        <a:srgbClr val="FFF210"/>
      </a:accent6>
      <a:hlink>
        <a:srgbClr val="716B00"/>
      </a:hlink>
      <a:folHlink>
        <a:srgbClr val="A9A100"/>
      </a:folHlink>
    </a:clrScheme>
    <a:fontScheme name="Personalizada 18">
      <a:majorFont>
        <a:latin typeface="Zurich"/>
        <a:ea typeface=""/>
        <a:cs typeface=""/>
      </a:majorFont>
      <a:minorFont>
        <a:latin typeface="Zurich"/>
        <a:ea typeface=""/>
        <a:cs typeface=""/>
      </a:minorFont>
    </a:fontScheme>
    <a:fmtScheme name="Fundiçã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1558</TotalTime>
  <Words>1081</Words>
  <Application>Microsoft Office PowerPoint</Application>
  <PresentationFormat>Apresentação na tela (4:3)</PresentationFormat>
  <Paragraphs>153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42</vt:i4>
      </vt:variant>
    </vt:vector>
  </HeadingPairs>
  <TitlesOfParts>
    <vt:vector size="44" baseType="lpstr">
      <vt:lpstr>Fundição</vt:lpstr>
      <vt:lpstr>1_Fundição</vt:lpstr>
      <vt:lpstr>Inter-Regional 2016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Inter-Regional Leste </vt:lpstr>
      <vt:lpstr>Projeto de Qualificação do Trabalhador Espírita </vt:lpstr>
      <vt:lpstr>Projeto de Qualificação do Trabalhador Espírita </vt:lpstr>
      <vt:lpstr>Projeto de Qualificação do Trabalhador Espírita </vt:lpstr>
      <vt:lpstr>Slide 20</vt:lpstr>
      <vt:lpstr>Projeto de Qualificação do Trabalhador Espírita </vt:lpstr>
      <vt:lpstr>CONTEÚDO DA TERCEIRA FASE</vt:lpstr>
      <vt:lpstr>Módulo I – Comunicação Social Espírita</vt:lpstr>
      <vt:lpstr>Módulo I – Comunicação Social Espírita</vt:lpstr>
      <vt:lpstr>Módulo II – Comunicação Visual na Casa Espírita</vt:lpstr>
      <vt:lpstr>Slide 26</vt:lpstr>
      <vt:lpstr>Módulo III – Comunicação Oral na Casa Espírita</vt:lpstr>
      <vt:lpstr>Slide 28</vt:lpstr>
      <vt:lpstr>Slide 29</vt:lpstr>
      <vt:lpstr>MÓDULO IV – O LIVRO ESPÍRITA</vt:lpstr>
      <vt:lpstr>Slide 31</vt:lpstr>
      <vt:lpstr>Slide 32</vt:lpstr>
      <vt:lpstr>Slide 33</vt:lpstr>
      <vt:lpstr>Slide 34</vt:lpstr>
      <vt:lpstr>MÓDULO V – RECURSOS AUDIOVISUAIS</vt:lpstr>
      <vt:lpstr>Slide 36</vt:lpstr>
      <vt:lpstr>Slide 37</vt:lpstr>
      <vt:lpstr>Slide 38</vt:lpstr>
      <vt:lpstr>MÓDULO VI - RELACIONAMENTO COM A MÍDIA</vt:lpstr>
      <vt:lpstr>Slide 40</vt:lpstr>
      <vt:lpstr>Slide 41</vt:lpstr>
      <vt:lpstr>UNIDOS PARA CONSTRUIR O FUTURO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Inter-Regional 2016</dc:title>
  <dc:creator>mary</dc:creator>
  <cp:lastModifiedBy>mary</cp:lastModifiedBy>
  <cp:revision>231</cp:revision>
  <dcterms:created xsi:type="dcterms:W3CDTF">2016-05-16T16:18:44Z</dcterms:created>
  <dcterms:modified xsi:type="dcterms:W3CDTF">2016-11-18T17:48:19Z</dcterms:modified>
</cp:coreProperties>
</file>