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8"/>
  </p:notesMasterIdLst>
  <p:sldIdLst>
    <p:sldId id="314" r:id="rId2"/>
    <p:sldId id="316" r:id="rId3"/>
    <p:sldId id="317" r:id="rId4"/>
    <p:sldId id="318" r:id="rId5"/>
    <p:sldId id="319" r:id="rId6"/>
    <p:sldId id="315" r:id="rId7"/>
    <p:sldId id="320" r:id="rId8"/>
    <p:sldId id="321" r:id="rId9"/>
    <p:sldId id="349" r:id="rId10"/>
    <p:sldId id="322" r:id="rId11"/>
    <p:sldId id="350" r:id="rId12"/>
    <p:sldId id="324" r:id="rId13"/>
    <p:sldId id="325" r:id="rId14"/>
    <p:sldId id="326" r:id="rId15"/>
    <p:sldId id="327" r:id="rId16"/>
    <p:sldId id="328" r:id="rId17"/>
    <p:sldId id="329" r:id="rId18"/>
    <p:sldId id="330" r:id="rId19"/>
    <p:sldId id="331" r:id="rId20"/>
    <p:sldId id="332" r:id="rId21"/>
    <p:sldId id="333" r:id="rId22"/>
    <p:sldId id="334" r:id="rId23"/>
    <p:sldId id="335" r:id="rId24"/>
    <p:sldId id="336" r:id="rId25"/>
    <p:sldId id="348" r:id="rId26"/>
    <p:sldId id="337" r:id="rId27"/>
    <p:sldId id="338" r:id="rId28"/>
    <p:sldId id="339" r:id="rId29"/>
    <p:sldId id="340" r:id="rId30"/>
    <p:sldId id="341" r:id="rId31"/>
    <p:sldId id="342" r:id="rId32"/>
    <p:sldId id="343" r:id="rId33"/>
    <p:sldId id="344" r:id="rId34"/>
    <p:sldId id="345" r:id="rId35"/>
    <p:sldId id="346" r:id="rId36"/>
    <p:sldId id="347" r:id="rId37"/>
  </p:sldIdLst>
  <p:sldSz cx="12192000" cy="6858000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0D1FF"/>
    <a:srgbClr val="E781FF"/>
    <a:srgbClr val="CC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212" autoAdjust="0"/>
    <p:restoredTop sz="94660"/>
  </p:normalViewPr>
  <p:slideViewPr>
    <p:cSldViewPr>
      <p:cViewPr varScale="1">
        <p:scale>
          <a:sx n="77" d="100"/>
          <a:sy n="77" d="100"/>
        </p:scale>
        <p:origin x="-102" y="-21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39" d="100"/>
        <a:sy n="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A22C10C-6C93-4CB8-9379-3411DAC5AC3D}" type="datetimeFigureOut">
              <a:rPr lang="pt-BR"/>
              <a:pPr>
                <a:defRPr/>
              </a:pPr>
              <a:t>18/10/2016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CEF10BC-AF14-4203-8C54-CEF9B25D0841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7385480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EF10BC-AF14-4203-8C54-CEF9B25D0841}" type="slidenum">
              <a:rPr lang="pt-BR" altLang="pt-BR" smtClean="0"/>
              <a:pPr/>
              <a:t>15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9915107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B92659B-5CC3-49F8-9C16-19EABE7BE652}" type="datetimeFigureOut">
              <a:rPr lang="pt-BR" smtClean="0"/>
              <a:pPr>
                <a:defRPr/>
              </a:pPr>
              <a:t>18/10/2016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B0947-E4B8-49E3-98D6-9F78F4E06C4A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71356791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799039C-C1EB-4E87-BE77-8714C7B8D8EF}" type="datetimeFigureOut">
              <a:rPr lang="pt-BR" smtClean="0"/>
              <a:pPr>
                <a:defRPr/>
              </a:pPr>
              <a:t>18/10/2016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EFFA0-9E33-4384-AA67-6AC7CBE21DEE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803547897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5D1630-B483-442E-8EBC-3C50546DCDE4}" type="datetimeFigureOut">
              <a:rPr lang="pt-BR" smtClean="0"/>
              <a:pPr>
                <a:defRPr/>
              </a:pPr>
              <a:t>18/10/2016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1F1D6-9F38-4DBC-98DB-F42FF548B30D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3314919636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F08B3BF-6049-40BE-81DC-F4075E050B77}" type="datetimeFigureOut">
              <a:rPr lang="pt-BR" smtClean="0"/>
              <a:pPr>
                <a:defRPr/>
              </a:pPr>
              <a:t>18/10/2016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4FFD0-7AA4-4F63-841B-72061839C36B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3236730846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FE15A6F-E1F8-4392-9568-A9D3D1AF6758}" type="datetimeFigureOut">
              <a:rPr lang="pt-BR" smtClean="0"/>
              <a:pPr>
                <a:defRPr/>
              </a:pPr>
              <a:t>18/10/2016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82C97-C1A5-4085-8857-A68D5F64693F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2032311865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C7F8B66-CEFC-47F6-B202-5FC23F29C472}" type="datetimeFigureOut">
              <a:rPr lang="pt-BR" smtClean="0"/>
              <a:pPr>
                <a:defRPr/>
              </a:pPr>
              <a:t>18/10/2016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3853A-838F-40BF-85F4-71CB87AD23AC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135718305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A5EE4B7-C038-41BE-985A-BA9A1B1770A8}" type="datetimeFigureOut">
              <a:rPr lang="pt-BR" smtClean="0"/>
              <a:pPr>
                <a:defRPr/>
              </a:pPr>
              <a:t>18/10/2016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3BD48-44C5-467C-AF83-A90FCAF0B5E8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1116995338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42749E4-02DB-4FDE-A684-F66B9E4D2A33}" type="datetimeFigureOut">
              <a:rPr lang="pt-BR" smtClean="0"/>
              <a:pPr>
                <a:defRPr/>
              </a:pPr>
              <a:t>18/10/2016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680F2-290A-4FD4-AA04-C264FBF4F8B5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1045244984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7E12F00-55B9-4C4B-AE00-4911C3605FF9}" type="datetimeFigureOut">
              <a:rPr lang="pt-BR" smtClean="0"/>
              <a:pPr>
                <a:defRPr/>
              </a:pPr>
              <a:t>18/10/2016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71331-A50A-40C4-94C9-8926BC6D3400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2031881043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94907F2-0EB4-490A-B44F-9E4F74F2DC8A}" type="datetimeFigureOut">
              <a:rPr lang="pt-BR" smtClean="0"/>
              <a:pPr>
                <a:defRPr/>
              </a:pPr>
              <a:t>18/10/2016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01DD9-AFBC-4505-AC6E-19C67B493D10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2480907754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9D39B1-229F-4461-9614-F40377B890C0}" type="datetimeFigureOut">
              <a:rPr lang="pt-BR" smtClean="0"/>
              <a:pPr>
                <a:defRPr/>
              </a:pPr>
              <a:t>18/10/2016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1D7F8-6813-4DF2-ADFB-89BCD0FDDCB4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1834367485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3C97326-73F1-46FE-B8A1-21812722B6F7}" type="datetimeFigureOut">
              <a:rPr lang="pt-BR" smtClean="0"/>
              <a:pPr>
                <a:defRPr/>
              </a:pPr>
              <a:t>18/10/2016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1F1837-1147-4B35-A4EE-8A6DB88ECCD4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xmlns="" val="1737347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4.bp.blogspot.com/_h95iHZL0PNg/Sm8fTtdgnBI/AAAAAAAAAaU/9wBkW_mG2u4/s1600-h/Manoel+Philomeno+de+Miranda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4.bp.blogspot.com/_h95iHZL0PNg/Sm8fTtdgnBI/AAAAAAAAAaU/9wBkW_mG2u4/s1600-h/Manoel+Philomeno+de+Miranda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4.bp.blogspot.com/_h95iHZL0PNg/Sm8fTtdgnBI/AAAAAAAAAaU/9wBkW_mG2u4/s1600-h/Manoel+Philomeno+de+Miranda.jp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NUL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4871864" y="5877272"/>
            <a:ext cx="3147015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3600" spc="50" dirty="0" smtClean="0">
                <a:ln w="11430"/>
                <a:solidFill>
                  <a:srgbClr val="660066"/>
                </a:solidFill>
                <a:effectLst>
                  <a:glow rad="127000">
                    <a:schemeClr val="bg1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 BONNIE" panose="02000000000000000000" pitchFamily="2" charset="0"/>
                <a:cs typeface="Times New Roman" panose="02020603050405020304" pitchFamily="18" charset="0"/>
              </a:rPr>
              <a:t>Suely Caldas Schubert</a:t>
            </a:r>
            <a:endParaRPr lang="pt-BR" sz="3600" spc="50" dirty="0">
              <a:ln w="11430"/>
              <a:solidFill>
                <a:srgbClr val="660066"/>
              </a:solidFill>
              <a:effectLst>
                <a:glow rad="127000">
                  <a:schemeClr val="bg1"/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 BONNIE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42565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12259" y="-885467"/>
            <a:ext cx="12716971" cy="8086837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263352" y="4509120"/>
            <a:ext cx="1159328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000" spc="50" dirty="0" smtClean="0">
                <a:ln w="11430"/>
                <a:solidFill>
                  <a:srgbClr val="9900FF"/>
                </a:solidFill>
                <a:effectLst>
                  <a:glow rad="127000">
                    <a:schemeClr val="bg1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Exotc350 Bd BT" panose="04030805050B02020A03" pitchFamily="82" charset="0"/>
                <a:ea typeface="BatangChe" panose="02030609000101010101" pitchFamily="49" charset="-127"/>
              </a:rPr>
              <a:t>Muito os chamados, poucos os escolhidos</a:t>
            </a:r>
            <a:endParaRPr lang="pt-BR" sz="4000" spc="50" dirty="0">
              <a:ln w="11430"/>
              <a:solidFill>
                <a:srgbClr val="9900FF"/>
              </a:solidFill>
              <a:effectLst>
                <a:glow rad="127000">
                  <a:schemeClr val="bg1"/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Exotc350 Bd BT" panose="04030805050B02020A03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96423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650" y="0"/>
            <a:ext cx="12188349" cy="685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0" y="-1"/>
            <a:ext cx="4868214" cy="6847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015880" y="1147565"/>
            <a:ext cx="6768752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Arial" charset="0"/>
              <a:buNone/>
              <a:defRPr/>
            </a:pPr>
            <a:r>
              <a:rPr lang="pt-PT" sz="2800" b="1" dirty="0">
                <a:latin typeface="+mn-lt"/>
              </a:rPr>
              <a:t>“Aproxima-se o tempo em que se cumprirão </a:t>
            </a:r>
            <a:r>
              <a:rPr lang="pt-PT" sz="2800" b="1" dirty="0" smtClean="0">
                <a:latin typeface="+mn-lt"/>
              </a:rPr>
              <a:t>as coisas </a:t>
            </a:r>
            <a:r>
              <a:rPr lang="pt-PT" sz="2800" b="1" dirty="0">
                <a:latin typeface="+mn-lt"/>
              </a:rPr>
              <a:t>anunciadas para a transformação </a:t>
            </a:r>
            <a:r>
              <a:rPr lang="pt-PT" sz="2800" b="1" dirty="0" smtClean="0">
                <a:latin typeface="+mn-lt"/>
              </a:rPr>
              <a:t>da Humanidade</a:t>
            </a:r>
            <a:r>
              <a:rPr lang="pt-PT" sz="2800" b="1" dirty="0">
                <a:latin typeface="+mn-lt"/>
              </a:rPr>
              <a:t>. Ditosos serão os que </a:t>
            </a:r>
            <a:r>
              <a:rPr lang="pt-PT" sz="2800" b="1" dirty="0" smtClean="0">
                <a:latin typeface="+mn-lt"/>
              </a:rPr>
              <a:t>houverem  </a:t>
            </a:r>
            <a:r>
              <a:rPr lang="pt-PT" sz="2800" b="1" dirty="0">
                <a:latin typeface="+mn-lt"/>
              </a:rPr>
              <a:t>trabalhado no campo do Senhor, com </a:t>
            </a:r>
            <a:r>
              <a:rPr lang="pt-PT" sz="2800" b="1" dirty="0" smtClean="0">
                <a:latin typeface="+mn-lt"/>
              </a:rPr>
              <a:t>desinteresse </a:t>
            </a:r>
            <a:r>
              <a:rPr lang="pt-PT" sz="2800" b="1" dirty="0">
                <a:latin typeface="+mn-lt"/>
              </a:rPr>
              <a:t>e sem outro móvel, senão a </a:t>
            </a:r>
            <a:r>
              <a:rPr lang="pt-PT" sz="2800" b="1" dirty="0" smtClean="0">
                <a:latin typeface="+mn-lt"/>
              </a:rPr>
              <a:t>caridade</a:t>
            </a:r>
            <a:r>
              <a:rPr lang="pt-PT" sz="2800" b="1" dirty="0">
                <a:latin typeface="+mn-lt"/>
              </a:rPr>
              <a:t>! Seus dias de trabalho serão pagos </a:t>
            </a:r>
          </a:p>
          <a:p>
            <a:pPr algn="ctr">
              <a:buFont typeface="Arial" charset="0"/>
              <a:buNone/>
              <a:defRPr/>
            </a:pPr>
            <a:r>
              <a:rPr lang="pt-PT" sz="2800" b="1" dirty="0">
                <a:latin typeface="+mn-lt"/>
              </a:rPr>
              <a:t>pelo cêntuplo do que tiverem </a:t>
            </a:r>
          </a:p>
          <a:p>
            <a:pPr algn="ctr">
              <a:buFont typeface="Arial" charset="0"/>
              <a:buNone/>
              <a:defRPr/>
            </a:pPr>
            <a:r>
              <a:rPr lang="pt-PT" sz="2800" b="1" dirty="0">
                <a:latin typeface="+mn-lt"/>
              </a:rPr>
              <a:t>esperado</a:t>
            </a:r>
            <a:r>
              <a:rPr lang="pt-PT" sz="2800" b="1" dirty="0" smtClean="0">
                <a:latin typeface="+mn-lt"/>
              </a:rPr>
              <a:t>.”</a:t>
            </a:r>
          </a:p>
          <a:p>
            <a:pPr algn="ctr">
              <a:buFont typeface="Arial" charset="0"/>
              <a:buNone/>
              <a:defRPr/>
            </a:pPr>
            <a:endParaRPr lang="pt-PT" sz="2800" dirty="0">
              <a:latin typeface="+mn-lt"/>
            </a:endParaRPr>
          </a:p>
          <a:p>
            <a:pPr algn="ctr">
              <a:buFont typeface="Arial" charset="0"/>
              <a:buNone/>
              <a:defRPr/>
            </a:pPr>
            <a:r>
              <a:rPr lang="pt-PT" dirty="0" smtClean="0"/>
              <a:t>O </a:t>
            </a:r>
            <a:r>
              <a:rPr lang="pt-PT" dirty="0"/>
              <a:t>Espírito de Verdade</a:t>
            </a:r>
          </a:p>
          <a:p>
            <a:pPr algn="ctr">
              <a:buFont typeface="Arial" charset="0"/>
              <a:buNone/>
              <a:defRPr/>
            </a:pPr>
            <a:r>
              <a:rPr lang="pt-PT" dirty="0" smtClean="0"/>
              <a:t>(</a:t>
            </a:r>
            <a:r>
              <a:rPr lang="pt-PT" dirty="0"/>
              <a:t>ESE </a:t>
            </a:r>
            <a:r>
              <a:rPr lang="pt-PT" dirty="0" smtClean="0"/>
              <a:t>cap. XX item </a:t>
            </a:r>
            <a:r>
              <a:rPr lang="pt-PT" dirty="0"/>
              <a:t>5)</a:t>
            </a: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08" y="-2"/>
            <a:ext cx="4868214" cy="6847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58271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5324"/>
            <a:ext cx="12192000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42292" y="35719"/>
            <a:ext cx="5267057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1340768"/>
            <a:ext cx="681608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pt-BR" sz="3600" b="1" dirty="0">
                <a:latin typeface="Calibri" pitchFamily="34" charset="0"/>
                <a:cs typeface="Arial" charset="0"/>
              </a:rPr>
              <a:t>A  VINHA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pt-BR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 vós também  para a vinha e dar-vos ei o que for justo</a:t>
            </a:r>
            <a:r>
              <a:rPr lang="pt-BR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Mt.20:4</a:t>
            </a:r>
            <a:endParaRPr lang="pt-BR" sz="2000" b="1" dirty="0">
              <a:latin typeface="Calibri" pitchFamily="34" charset="0"/>
              <a:cs typeface="Arial" charset="0"/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pt-BR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Terra é a vinha </a:t>
            </a:r>
            <a:r>
              <a:rPr lang="pt-BR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 Jesus.</a:t>
            </a:r>
            <a:endParaRPr lang="pt-BR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pt-BR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Mestre trabalha desde a aurora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pt-BR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dos séculos. A formosa parábola dos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pt-BR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servidores, em essência, designa o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pt-BR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local dos serviços humanos e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pt-BR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refere-se ao volume </a:t>
            </a:r>
            <a:r>
              <a:rPr lang="pt-BR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pt-BR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obrigações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pt-BR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 os aprendizes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pt-BR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receberam do Mestre Divino</a:t>
            </a:r>
            <a:r>
              <a:rPr lang="pt-BR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pt-BR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850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5000">
        <p14:vortex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-9617"/>
            <a:ext cx="12192000" cy="6858000"/>
          </a:xfrm>
          <a:prstGeom prst="rect">
            <a:avLst/>
          </a:prstGeom>
          <a:solidFill>
            <a:srgbClr val="DE9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http://www.ediceiofamerica.com/wp-content/uploads/2013/02/9788579451942_cov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08169" y="-9618"/>
            <a:ext cx="4583832" cy="6875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335360" y="1556792"/>
            <a:ext cx="705678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  <a:defRPr/>
            </a:pPr>
            <a:r>
              <a:rPr lang="pt-BR" sz="2800" b="1" dirty="0">
                <a:latin typeface="Calibri" pitchFamily="34" charset="0"/>
              </a:rPr>
              <a:t>Prossegue Emmanuel:</a:t>
            </a:r>
          </a:p>
          <a:p>
            <a:pPr marL="0" indent="0" algn="ctr">
              <a:buNone/>
              <a:defRPr/>
            </a:pPr>
            <a:r>
              <a:rPr lang="pt-BR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Onde quer que estejas, recorda-te que te encontras na Vinha do Cristo.</a:t>
            </a:r>
          </a:p>
          <a:p>
            <a:pPr marL="0" indent="0" algn="ctr">
              <a:buNone/>
              <a:defRPr/>
            </a:pPr>
            <a:r>
              <a:rPr lang="pt-BR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Vives sitiado pela dificuldade e </a:t>
            </a:r>
            <a:r>
              <a:rPr lang="pt-BR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pelo </a:t>
            </a:r>
            <a:r>
              <a:rPr lang="pt-BR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infortúnio?</a:t>
            </a:r>
          </a:p>
          <a:p>
            <a:pPr marL="0" indent="0" algn="ctr">
              <a:buNone/>
              <a:defRPr/>
            </a:pPr>
            <a:r>
              <a:rPr lang="pt-BR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Trabalha para o bem geral, </a:t>
            </a:r>
            <a:r>
              <a:rPr lang="pt-BR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mesmo assim</a:t>
            </a:r>
            <a:r>
              <a:rPr lang="pt-BR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porque o Senhor concedeu </a:t>
            </a:r>
            <a:r>
              <a:rPr lang="pt-BR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cada </a:t>
            </a:r>
            <a:r>
              <a:rPr lang="pt-BR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cooperador o </a:t>
            </a:r>
            <a:r>
              <a:rPr lang="pt-BR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material  </a:t>
            </a:r>
            <a:r>
              <a:rPr lang="pt-BR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conveniente e justo</a:t>
            </a:r>
            <a:r>
              <a:rPr lang="pt-BR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ctr">
              <a:buNone/>
              <a:defRPr/>
            </a:pPr>
            <a:endParaRPr lang="pt-BR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  <a:defRPr/>
            </a:pPr>
            <a:r>
              <a:rPr lang="pt-BR" sz="2800" dirty="0">
                <a:latin typeface="Calibri" pitchFamily="34" charset="0"/>
              </a:rPr>
              <a:t>   </a:t>
            </a:r>
            <a:r>
              <a:rPr lang="pt-BR" sz="2000" b="1" dirty="0">
                <a:latin typeface="Calibri" pitchFamily="34" charset="0"/>
              </a:rPr>
              <a:t>Do livro  Pão Nosso </a:t>
            </a:r>
            <a:r>
              <a:rPr lang="pt-BR" sz="2000" b="1" dirty="0" smtClean="0">
                <a:latin typeface="Calibri" pitchFamily="34" charset="0"/>
              </a:rPr>
              <a:t>cap. 29</a:t>
            </a:r>
            <a:endParaRPr lang="pt-BR" sz="2000" b="1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9397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464840" y="0"/>
            <a:ext cx="12196374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447928" y="0"/>
            <a:ext cx="6744072" cy="729430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endParaRPr lang="pt-BR" altLang="pt-BR" sz="2800" dirty="0" smtClean="0"/>
          </a:p>
          <a:p>
            <a:pPr algn="ctr"/>
            <a:r>
              <a:rPr lang="pt-BR" altLang="pt-BR" sz="2800" b="1" dirty="0" smtClean="0">
                <a:latin typeface="Century Gothic" pitchFamily="34" charset="0"/>
              </a:rPr>
              <a:t>O </a:t>
            </a:r>
            <a:r>
              <a:rPr lang="pt-BR" altLang="pt-BR" sz="2800" b="1" dirty="0">
                <a:latin typeface="Century Gothic" pitchFamily="34" charset="0"/>
              </a:rPr>
              <a:t>Senhor concedeu o material conveniente e justo.</a:t>
            </a:r>
          </a:p>
          <a:p>
            <a:pPr marL="0" indent="0">
              <a:buNone/>
            </a:pPr>
            <a:endParaRPr lang="pt-BR" altLang="pt-BR" sz="2800" dirty="0" smtClean="0">
              <a:latin typeface="+mn-lt"/>
            </a:endParaRPr>
          </a:p>
          <a:p>
            <a:pPr marL="0" indent="0">
              <a:buNone/>
            </a:pPr>
            <a:r>
              <a:rPr lang="pt-BR" altLang="pt-BR" sz="2800" dirty="0" smtClean="0">
                <a:latin typeface="+mn-lt"/>
              </a:rPr>
              <a:t> </a:t>
            </a:r>
            <a:r>
              <a:rPr lang="pt-BR" altLang="pt-BR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reencarnação - oportunidade</a:t>
            </a:r>
          </a:p>
          <a:p>
            <a:pPr marL="0" indent="0">
              <a:buNone/>
            </a:pPr>
            <a:r>
              <a:rPr lang="pt-BR" altLang="pt-BR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 pais e a família</a:t>
            </a:r>
          </a:p>
          <a:p>
            <a:pPr marL="0" indent="0">
              <a:buNone/>
            </a:pPr>
            <a:r>
              <a:rPr lang="pt-BR" altLang="pt-BR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corpo</a:t>
            </a:r>
          </a:p>
          <a:p>
            <a:pPr marL="0" indent="0">
              <a:buNone/>
            </a:pPr>
            <a:r>
              <a:rPr lang="pt-BR" altLang="pt-BR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berço</a:t>
            </a:r>
          </a:p>
          <a:p>
            <a:pPr marL="0" indent="0">
              <a:buNone/>
            </a:pPr>
            <a:r>
              <a:rPr lang="pt-BR" altLang="pt-BR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inteligência</a:t>
            </a:r>
          </a:p>
          <a:p>
            <a:pPr marL="0" indent="0">
              <a:buNone/>
            </a:pPr>
            <a:r>
              <a:rPr lang="pt-BR" altLang="pt-BR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 tendências</a:t>
            </a:r>
          </a:p>
          <a:p>
            <a:pPr marL="0" indent="0">
              <a:buNone/>
            </a:pPr>
            <a:r>
              <a:rPr lang="pt-BR" altLang="pt-BR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trabalho</a:t>
            </a:r>
          </a:p>
          <a:p>
            <a:pPr marL="0" indent="0">
              <a:buNone/>
            </a:pPr>
            <a:r>
              <a:rPr lang="pt-BR" altLang="pt-BR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Espiritismo</a:t>
            </a:r>
          </a:p>
          <a:p>
            <a:pPr marL="0" indent="0">
              <a:buNone/>
            </a:pPr>
            <a:r>
              <a:rPr lang="pt-BR" altLang="pt-BR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Vinha do Cristo</a:t>
            </a:r>
          </a:p>
          <a:p>
            <a:pPr marL="0" indent="0">
              <a:buNone/>
            </a:pPr>
            <a:r>
              <a:rPr lang="pt-BR" altLang="pt-BR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justo material para o crescimento</a:t>
            </a:r>
          </a:p>
          <a:p>
            <a:pPr marL="0" indent="0">
              <a:buNone/>
            </a:pPr>
            <a:endParaRPr lang="pt-BR" altLang="pt-BR" sz="3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50244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0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-9617"/>
            <a:ext cx="12192000" cy="6858000"/>
          </a:xfrm>
          <a:prstGeom prst="rect">
            <a:avLst/>
          </a:prstGeom>
          <a:solidFill>
            <a:srgbClr val="DE9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4622304" y="1188003"/>
            <a:ext cx="6528048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pt-BR" altLang="pt-BR" sz="3200" b="1" dirty="0"/>
              <a:t>O alerta de Miranda </a:t>
            </a:r>
          </a:p>
          <a:p>
            <a:pPr marL="0" indent="0" algn="ctr">
              <a:buNone/>
            </a:pPr>
            <a:r>
              <a:rPr lang="pt-BR" altLang="pt-BR" sz="2800" b="1" dirty="0"/>
              <a:t>Desejamos com a presente obra alertar os companheiros inadvertidos ou descuidados dos deveres espirituais assumidos antes do renascimento carnal, quanto </a:t>
            </a:r>
            <a:r>
              <a:rPr lang="pt-BR" altLang="pt-BR" sz="2800" b="1" dirty="0" smtClean="0"/>
              <a:t>às </a:t>
            </a:r>
            <a:r>
              <a:rPr lang="pt-BR" altLang="pt-BR" sz="2800" b="1" dirty="0"/>
              <a:t>suas responsabilidades morais na condição </a:t>
            </a:r>
          </a:p>
          <a:p>
            <a:pPr marL="0" indent="0" algn="ctr">
              <a:buNone/>
            </a:pPr>
            <a:r>
              <a:rPr lang="pt-BR" altLang="pt-BR" sz="2800" b="1" dirty="0"/>
              <a:t>de </a:t>
            </a:r>
            <a:r>
              <a:rPr lang="pt-BR" altLang="pt-BR" sz="2800" b="1" i="1" dirty="0"/>
              <a:t>trabalhadores da última hora,</a:t>
            </a:r>
          </a:p>
          <a:p>
            <a:pPr marL="0" indent="0" algn="ctr">
              <a:buNone/>
            </a:pPr>
            <a:r>
              <a:rPr lang="pt-BR" altLang="pt-BR" sz="2800" b="1" dirty="0"/>
              <a:t>comprometidos com os benfeitores</a:t>
            </a:r>
          </a:p>
          <a:p>
            <a:pPr marL="0" indent="0" algn="ctr">
              <a:buNone/>
            </a:pPr>
            <a:r>
              <a:rPr lang="pt-BR" altLang="pt-BR" sz="2800" b="1" dirty="0"/>
              <a:t>da Humanidade que neles confiam</a:t>
            </a:r>
            <a:r>
              <a:rPr lang="pt-BR" altLang="pt-BR" sz="2800" b="1" dirty="0" smtClean="0"/>
              <a:t>.</a:t>
            </a:r>
          </a:p>
          <a:p>
            <a:pPr marL="0" indent="0" algn="ctr">
              <a:buNone/>
            </a:pPr>
            <a:r>
              <a:rPr lang="pt-BR" altLang="pt-BR" sz="3200" b="1" i="1" dirty="0" smtClean="0">
                <a:latin typeface="Monotype Corsiva" pitchFamily="66" charset="0"/>
              </a:rPr>
              <a:t>Perturbações Espirituais : Introdução</a:t>
            </a:r>
            <a:endParaRPr lang="pt-BR" altLang="pt-BR" sz="3200" b="1" i="1" dirty="0">
              <a:latin typeface="Monotype Corsiva" pitchFamily="66" charset="0"/>
            </a:endParaRPr>
          </a:p>
        </p:txBody>
      </p:sp>
      <p:pic>
        <p:nvPicPr>
          <p:cNvPr id="7" name="BLOGGER_PHOTO_ID_5363540104702893074" descr="http://4.bp.blogspot.com/_h95iHZL0PNg/Sm8fTtdgnBI/AAAAAAAAAaU/9wBkW_mG2u4/s320/Manoel+Philomeno+de+Mirand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7720" y="1242629"/>
            <a:ext cx="3600400" cy="4353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254179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-9617"/>
            <a:ext cx="12192000" cy="6858000"/>
          </a:xfrm>
          <a:prstGeom prst="rect">
            <a:avLst/>
          </a:prstGeom>
          <a:solidFill>
            <a:srgbClr val="DE9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4614900" y="1651861"/>
            <a:ext cx="709032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pt-BR" altLang="pt-BR" sz="2400" b="1" dirty="0" smtClean="0"/>
              <a:t>Não ignoramos que as forças do Mal ,</a:t>
            </a:r>
          </a:p>
          <a:p>
            <a:pPr marL="0" indent="0">
              <a:buNone/>
            </a:pPr>
            <a:r>
              <a:rPr lang="pt-BR" altLang="pt-BR" sz="2400" b="1" dirty="0"/>
              <a:t>e</a:t>
            </a:r>
            <a:r>
              <a:rPr lang="pt-BR" altLang="pt-BR" sz="2400" b="1" dirty="0" smtClean="0"/>
              <a:t>nsandecidas ante o crescimento dos adeptos do </a:t>
            </a:r>
            <a:r>
              <a:rPr lang="pt-BR" altLang="pt-BR" sz="2400" b="1" i="1" dirty="0" smtClean="0"/>
              <a:t>Consolador, </a:t>
            </a:r>
            <a:r>
              <a:rPr lang="pt-BR" altLang="pt-BR" sz="2400" b="1" dirty="0" smtClean="0"/>
              <a:t>sentem-se ameaçadas e atacam-nos com inclemência. (...) Utilizando-se da debilidade moral de muitos que não amadureceram, </a:t>
            </a:r>
            <a:r>
              <a:rPr lang="pt-BR" altLang="pt-BR" sz="2400" b="1" dirty="0"/>
              <a:t>n</a:t>
            </a:r>
            <a:r>
              <a:rPr lang="pt-BR" altLang="pt-BR" sz="2400" b="1" dirty="0" smtClean="0"/>
              <a:t>os estudos sérios do Espiritismo,  deles se utilizam, perturbadores das hostes doutrinárias, de modo a criarem situações embaraçosas, de difícil solução, pelos arrastamentos de outros </a:t>
            </a:r>
            <a:r>
              <a:rPr lang="pt-BR" altLang="pt-BR" sz="2400" b="1" dirty="0" err="1" smtClean="0"/>
              <a:t>invigilantes</a:t>
            </a:r>
            <a:r>
              <a:rPr lang="pt-BR" altLang="pt-BR" sz="2400" b="1" dirty="0" smtClean="0"/>
              <a:t>, que a ação maléfica proporciona.</a:t>
            </a:r>
          </a:p>
          <a:p>
            <a:pPr marL="0" indent="0">
              <a:buNone/>
            </a:pPr>
            <a:r>
              <a:rPr lang="pt-BR" altLang="pt-BR" sz="2400" b="1" dirty="0" smtClean="0"/>
              <a:t>Cap. 1</a:t>
            </a:r>
            <a:endParaRPr lang="pt-BR" altLang="pt-BR" sz="2400" b="1" dirty="0"/>
          </a:p>
        </p:txBody>
      </p:sp>
      <p:pic>
        <p:nvPicPr>
          <p:cNvPr id="7" name="BLOGGER_PHOTO_ID_5363540104702893074" descr="http://4.bp.blogspot.com/_h95iHZL0PNg/Sm8fTtdgnBI/AAAAAAAAAaU/9wBkW_mG2u4/s320/Manoel+Philomeno+de+Mirand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7720" y="1242629"/>
            <a:ext cx="3600400" cy="4353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175064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47054" y="188640"/>
            <a:ext cx="12192000" cy="6858000"/>
          </a:xfrm>
          <a:prstGeom prst="rect">
            <a:avLst/>
          </a:prstGeom>
          <a:solidFill>
            <a:srgbClr val="DE9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prstClr val="white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614900" y="1651861"/>
            <a:ext cx="724174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sz="2400" b="1" dirty="0" smtClean="0">
                <a:solidFill>
                  <a:prstClr val="black"/>
                </a:solidFill>
              </a:rPr>
              <a:t>Alerta MPM : ... “</a:t>
            </a:r>
            <a:r>
              <a:rPr lang="pt-BR" altLang="pt-BR" sz="2800" b="1" dirty="0" smtClean="0">
                <a:solidFill>
                  <a:prstClr val="black"/>
                </a:solidFill>
              </a:rPr>
              <a:t>que alguns se atrevem a dar nova interpretação às obras da Codificação, num alucinado projeto de </a:t>
            </a:r>
            <a:r>
              <a:rPr lang="pt-BR" altLang="pt-BR" sz="2800" b="1" i="1" dirty="0" smtClean="0">
                <a:solidFill>
                  <a:prstClr val="black"/>
                </a:solidFill>
              </a:rPr>
              <a:t>atualizar </a:t>
            </a:r>
            <a:r>
              <a:rPr lang="pt-BR" altLang="pt-BR" sz="2800" b="1" dirty="0" smtClean="0">
                <a:solidFill>
                  <a:prstClr val="black"/>
                </a:solidFill>
              </a:rPr>
              <a:t>a Verdade, as reflexões do codificador inspirado pelo Senhor e </a:t>
            </a:r>
            <a:r>
              <a:rPr lang="pt-BR" altLang="pt-BR" sz="2800" b="1" i="1" dirty="0" smtClean="0">
                <a:solidFill>
                  <a:prstClr val="black"/>
                </a:solidFill>
              </a:rPr>
              <a:t>vaso escolhido</a:t>
            </a:r>
            <a:r>
              <a:rPr lang="pt-BR" altLang="pt-BR" sz="2800" b="1" dirty="0" smtClean="0">
                <a:solidFill>
                  <a:prstClr val="black"/>
                </a:solidFill>
              </a:rPr>
              <a:t> para a construção de um mundo melhor.(...)</a:t>
            </a:r>
          </a:p>
          <a:p>
            <a:r>
              <a:rPr lang="pt-BR" altLang="pt-BR" sz="3200" dirty="0" smtClean="0">
                <a:solidFill>
                  <a:prstClr val="black"/>
                </a:solidFill>
                <a:latin typeface="Brush Script MT" panose="03060802040406070304" pitchFamily="66" charset="0"/>
              </a:rPr>
              <a:t>A Instituição Espírita de hoje deve evocar a Casa do Caminho, onde Pedro, Tiago e João viveram os ensinamentos de Jesus e mantiveram a continuação do contato com o Mestre...</a:t>
            </a:r>
            <a:r>
              <a:rPr lang="pt-BR" altLang="pt-BR" sz="2000" dirty="0" smtClean="0">
                <a:solidFill>
                  <a:prstClr val="black"/>
                </a:solidFill>
                <a:latin typeface="Brush Script MT" panose="03060802040406070304" pitchFamily="66" charset="0"/>
              </a:rPr>
              <a:t>Cap. 1</a:t>
            </a:r>
          </a:p>
          <a:p>
            <a:endParaRPr lang="pt-BR" altLang="pt-BR" sz="240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endParaRPr lang="pt-BR" altLang="pt-BR" sz="24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pic>
        <p:nvPicPr>
          <p:cNvPr id="5" name="BLOGGER_PHOTO_ID_5363540104702893074" descr="http://4.bp.blogspot.com/_h95iHZL0PNg/Sm8fTtdgnBI/AAAAAAAAAaU/9wBkW_mG2u4/s320/Manoel+Philomeno+de+Mirand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01144" y="1772816"/>
            <a:ext cx="3122648" cy="3664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0399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-20020" y="0"/>
            <a:ext cx="12212019" cy="6858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https://www.livrarialeal.com.br/produtos/capa-03-perturbacoes-espirituais-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3392" y="595312"/>
            <a:ext cx="3771900" cy="5667376"/>
          </a:xfrm>
          <a:prstGeom prst="rect">
            <a:avLst/>
          </a:prstGeom>
          <a:noFill/>
          <a:ln w="50800" cmpd="thinThick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511824" y="1413063"/>
            <a:ext cx="727280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  <a:defRPr/>
            </a:pPr>
            <a:r>
              <a:rPr lang="pt-BR" sz="2800" b="1" dirty="0" smtClean="0"/>
              <a:t>Miranda:</a:t>
            </a:r>
            <a:endParaRPr lang="pt-BR" sz="2800" b="1" dirty="0"/>
          </a:p>
          <a:p>
            <a:pPr marL="0" indent="0" algn="ctr">
              <a:buNone/>
              <a:defRPr/>
            </a:pPr>
            <a:r>
              <a:rPr lang="pt-BR" sz="2800" b="1" dirty="0"/>
              <a:t>No passado, os desafios aos espíritas procediam do mundo exterior, sendo fáceis de percebidos e</a:t>
            </a:r>
          </a:p>
          <a:p>
            <a:pPr marL="0" indent="0" algn="ctr">
              <a:buNone/>
              <a:defRPr/>
            </a:pPr>
            <a:r>
              <a:rPr lang="pt-BR" sz="2800" b="1" dirty="0"/>
              <a:t>mesmo superados; na atualidade, </a:t>
            </a:r>
            <a:r>
              <a:rPr lang="pt-BR" sz="2800" b="1" dirty="0" smtClean="0"/>
              <a:t> </a:t>
            </a:r>
            <a:r>
              <a:rPr lang="pt-BR" sz="2800" b="1" dirty="0"/>
              <a:t>porém a crueza da perseguição é </a:t>
            </a:r>
            <a:r>
              <a:rPr lang="pt-BR" sz="2800" b="1" dirty="0" smtClean="0"/>
              <a:t>de </a:t>
            </a:r>
            <a:r>
              <a:rPr lang="pt-BR" sz="2800" b="1" dirty="0"/>
              <a:t>natureza interna, na intimidade </a:t>
            </a:r>
            <a:r>
              <a:rPr lang="pt-BR" sz="2800" b="1" dirty="0" smtClean="0"/>
              <a:t>das </a:t>
            </a:r>
            <a:r>
              <a:rPr lang="pt-BR" sz="2800" b="1" dirty="0"/>
              <a:t>próprias instituições, por </a:t>
            </a:r>
          </a:p>
          <a:p>
            <a:pPr marL="0" indent="0" algn="ctr">
              <a:buNone/>
              <a:defRPr/>
            </a:pPr>
            <a:r>
              <a:rPr lang="pt-BR" sz="2800" b="1" dirty="0" err="1"/>
              <a:t>invigilância</a:t>
            </a:r>
            <a:r>
              <a:rPr lang="pt-BR" sz="2800" b="1" dirty="0"/>
              <a:t> de alguns adeptos </a:t>
            </a:r>
            <a:r>
              <a:rPr lang="pt-BR" sz="2800" b="1" dirty="0" smtClean="0"/>
              <a:t>que não </a:t>
            </a:r>
            <a:r>
              <a:rPr lang="pt-BR" sz="2800" b="1" dirty="0"/>
              <a:t>se permitem penetrar pelo </a:t>
            </a:r>
            <a:r>
              <a:rPr lang="pt-BR" sz="2800" b="1" dirty="0" smtClean="0"/>
              <a:t>conhecimento </a:t>
            </a:r>
            <a:r>
              <a:rPr lang="pt-BR" sz="2800" b="1" dirty="0"/>
              <a:t>verdadeiro da Doutrina.</a:t>
            </a:r>
          </a:p>
        </p:txBody>
      </p:sp>
    </p:spTree>
    <p:extLst>
      <p:ext uri="{BB962C8B-B14F-4D97-AF65-F5344CB8AC3E}">
        <p14:creationId xmlns:p14="http://schemas.microsoft.com/office/powerpoint/2010/main" xmlns="" val="1592523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:pull dir="d"/>
      </p:transition>
    </mc:Choice>
    <mc:Fallback>
      <p:transition spd="slow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pPr marL="0" indent="0">
              <a:buNone/>
            </a:pPr>
            <a:endParaRPr lang="pt-BR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   Dr</a:t>
            </a:r>
            <a:r>
              <a:rPr lang="pt-BR" sz="3200" dirty="0">
                <a:latin typeface="Arial" panose="020B0604020202020204" pitchFamily="34" charset="0"/>
                <a:cs typeface="Arial" panose="020B0604020202020204" pitchFamily="34" charset="0"/>
              </a:rPr>
              <a:t>. Bezerra de Menezes:</a:t>
            </a:r>
          </a:p>
          <a:p>
            <a:pPr marL="0" indent="0">
              <a:buNone/>
            </a:pPr>
            <a:r>
              <a:rPr 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  Não há um só exemplo do poder da violência em vitória   </a:t>
            </a:r>
          </a:p>
          <a:p>
            <a:pPr marL="0" indent="0">
              <a:buNone/>
            </a:pPr>
            <a:r>
              <a:rPr 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larga, porque logo é interrompido por outros violentos</a:t>
            </a:r>
          </a:p>
          <a:p>
            <a:pPr marL="0" indent="0">
              <a:buNone/>
            </a:pPr>
            <a:r>
              <a:rPr 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mais cruéis. Enquanto isso, luz no calvário a </a:t>
            </a:r>
          </a:p>
          <a:p>
            <a:pPr marL="0" indent="0">
              <a:buNone/>
            </a:pPr>
            <a:r>
              <a:rPr 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mensagem do perdão e da caridade, permanece a</a:t>
            </a:r>
          </a:p>
          <a:p>
            <a:pPr marL="0" indent="0">
              <a:buNone/>
            </a:pPr>
            <a:r>
              <a:rPr 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lição do amor por sobre  todas as calamidades</a:t>
            </a:r>
          </a:p>
          <a:p>
            <a:pPr marL="0" indent="0">
              <a:buNone/>
            </a:pPr>
            <a:r>
              <a:rPr 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que varrem a Terra e Jesus é o vencedor do</a:t>
            </a:r>
          </a:p>
          <a:p>
            <a:pPr marL="0" indent="0">
              <a:buNone/>
            </a:pPr>
            <a:r>
              <a:rPr 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Mundo e de suas paixões, convidando-nos a</a:t>
            </a:r>
          </a:p>
          <a:p>
            <a:pPr marL="0" indent="0">
              <a:buNone/>
            </a:pPr>
            <a:r>
              <a:rPr 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segui-lO</a:t>
            </a:r>
            <a:r>
              <a:rPr lang="pt-BR" sz="3200" dirty="0">
                <a:latin typeface="Arial" panose="020B0604020202020204" pitchFamily="34" charset="0"/>
                <a:cs typeface="Arial" panose="020B0604020202020204" pitchFamily="34" charset="0"/>
              </a:rPr>
              <a:t> com ternura e abnegação</a:t>
            </a:r>
            <a:r>
              <a:rPr lang="pt-BR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pt-B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Cap.8</a:t>
            </a:r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pt-BR" dirty="0">
              <a:solidFill>
                <a:srgbClr val="FF0000"/>
              </a:solidFill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08368" y="2132856"/>
            <a:ext cx="2664296" cy="403244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xmlns="" val="309647164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-20020" y="0"/>
            <a:ext cx="12212019" cy="6858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119336" y="1197620"/>
            <a:ext cx="11809312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pt-BR" altLang="pt-BR" sz="3200" b="1" dirty="0"/>
              <a:t>A  palavra do benfeitor Macário:</a:t>
            </a:r>
          </a:p>
          <a:p>
            <a:pPr marL="0" indent="0" algn="ctr">
              <a:buNone/>
            </a:pPr>
            <a:endParaRPr lang="pt-BR" altLang="pt-BR" sz="2800" dirty="0">
              <a:latin typeface="+mn-lt"/>
            </a:endParaRPr>
          </a:p>
          <a:p>
            <a:pPr marL="0" indent="0" algn="ctr">
              <a:buNone/>
            </a:pPr>
            <a:r>
              <a:rPr lang="pt-BR" altLang="pt-B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Atendendo às orações dos servidores fiéis, que permanecem sofridos e confiantes em Deus, aqui estamos retornando das páginas antigas do martírio, para erguer </a:t>
            </a:r>
            <a:r>
              <a:rPr lang="pt-BR" altLang="pt-BR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 caídos </a:t>
            </a:r>
            <a:r>
              <a:rPr lang="pt-BR" altLang="pt-B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enfrentar as circunstâncias aziagas do instante.</a:t>
            </a:r>
          </a:p>
          <a:p>
            <a:pPr marL="0" indent="0" algn="ctr">
              <a:buNone/>
            </a:pPr>
            <a:endParaRPr lang="pt-BR" altLang="pt-BR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pt-BR" altLang="pt-B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amor nunca cede, muda apenas de nuança.</a:t>
            </a:r>
          </a:p>
          <a:p>
            <a:pPr marL="0" indent="0" algn="ctr">
              <a:buNone/>
            </a:pPr>
            <a:r>
              <a:rPr lang="pt-BR" altLang="pt-B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É paciente e sabe esperar, nunca se revolta e persevera,</a:t>
            </a:r>
          </a:p>
          <a:p>
            <a:pPr marL="0" indent="0" algn="ctr">
              <a:buNone/>
            </a:pPr>
            <a:r>
              <a:rPr lang="pt-BR" altLang="pt-B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surgindo sempre quando menos se pensa nele</a:t>
            </a:r>
            <a:r>
              <a:rPr lang="pt-BR" altLang="pt-BR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pt-BR" altLang="pt-BR" b="1" dirty="0" smtClean="0">
                <a:latin typeface="+mn-lt"/>
              </a:rPr>
              <a:t>C.10</a:t>
            </a:r>
            <a:endParaRPr lang="pt-BR" altLang="pt-BR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59396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:pull dir="d"/>
      </p:transition>
    </mc:Choice>
    <mc:Fallback>
      <p:transition spd="slow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5324"/>
            <a:ext cx="12192000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6096000" y="357477"/>
            <a:ext cx="60960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None/>
              <a:defRPr/>
            </a:pPr>
            <a:r>
              <a:rPr lang="pt-BR" sz="2800" dirty="0" smtClean="0">
                <a:latin typeface="Calibri" pitchFamily="34" charset="0"/>
              </a:rPr>
              <a:t>Esta </a:t>
            </a:r>
            <a:r>
              <a:rPr lang="pt-BR" sz="2800" dirty="0">
                <a:latin typeface="Calibri" pitchFamily="34" charset="0"/>
              </a:rPr>
              <a:t>instituição tem-se dedicado ao Bem, </a:t>
            </a:r>
            <a:r>
              <a:rPr lang="pt-BR" sz="2800" dirty="0" smtClean="0">
                <a:latin typeface="Calibri" pitchFamily="34" charset="0"/>
              </a:rPr>
              <a:t> </a:t>
            </a:r>
            <a:r>
              <a:rPr lang="pt-BR" sz="2800" dirty="0">
                <a:latin typeface="Calibri" pitchFamily="34" charset="0"/>
              </a:rPr>
              <a:t>atendendo em nome de Jesus, à</a:t>
            </a:r>
            <a:r>
              <a:rPr lang="pt-BR" sz="2800" dirty="0" smtClean="0">
                <a:latin typeface="Calibri" pitchFamily="34" charset="0"/>
              </a:rPr>
              <a:t>s  </a:t>
            </a:r>
            <a:r>
              <a:rPr lang="pt-BR" sz="2800" dirty="0">
                <a:latin typeface="Calibri" pitchFamily="34" charset="0"/>
              </a:rPr>
              <a:t>necessidades humanas e principalmente espirituais. É portadora </a:t>
            </a:r>
            <a:r>
              <a:rPr lang="pt-BR" sz="2800" dirty="0" smtClean="0">
                <a:latin typeface="Calibri" pitchFamily="34" charset="0"/>
              </a:rPr>
              <a:t>de uma </a:t>
            </a:r>
            <a:r>
              <a:rPr lang="pt-BR" sz="2800" dirty="0">
                <a:latin typeface="Calibri" pitchFamily="34" charset="0"/>
              </a:rPr>
              <a:t>vasta folha de serviços à Verdade, e todos os que lhe</a:t>
            </a:r>
          </a:p>
          <a:p>
            <a:pPr marL="0" indent="0" algn="ctr">
              <a:buNone/>
              <a:defRPr/>
            </a:pPr>
            <a:r>
              <a:rPr lang="pt-BR" sz="2800" dirty="0">
                <a:latin typeface="Calibri" pitchFamily="34" charset="0"/>
              </a:rPr>
              <a:t>recebem o carinho, formam hoje a milícia </a:t>
            </a:r>
            <a:r>
              <a:rPr lang="pt-BR" sz="2800" dirty="0" smtClean="0">
                <a:latin typeface="Calibri" pitchFamily="34" charset="0"/>
              </a:rPr>
              <a:t>de </a:t>
            </a:r>
            <a:r>
              <a:rPr lang="pt-BR" sz="2800" dirty="0">
                <a:latin typeface="Calibri" pitchFamily="34" charset="0"/>
              </a:rPr>
              <a:t>misericórdia que a envolve, evitando </a:t>
            </a:r>
            <a:r>
              <a:rPr lang="pt-BR" sz="2800" dirty="0" smtClean="0">
                <a:latin typeface="Calibri" pitchFamily="34" charset="0"/>
              </a:rPr>
              <a:t>que </a:t>
            </a:r>
            <a:r>
              <a:rPr lang="pt-BR" sz="2800" dirty="0">
                <a:latin typeface="Calibri" pitchFamily="34" charset="0"/>
              </a:rPr>
              <a:t>o Mal se lhe instale, porque </a:t>
            </a:r>
            <a:r>
              <a:rPr lang="pt-BR" sz="2800" dirty="0" smtClean="0">
                <a:latin typeface="Calibri" pitchFamily="34" charset="0"/>
              </a:rPr>
              <a:t>esses acontecimentos </a:t>
            </a:r>
            <a:r>
              <a:rPr lang="pt-BR" sz="2800" dirty="0">
                <a:latin typeface="Calibri" pitchFamily="34" charset="0"/>
              </a:rPr>
              <a:t>desairosos </a:t>
            </a:r>
            <a:r>
              <a:rPr lang="pt-BR" sz="2800" dirty="0" smtClean="0">
                <a:latin typeface="Calibri" pitchFamily="34" charset="0"/>
              </a:rPr>
              <a:t>e desagradáveis </a:t>
            </a:r>
            <a:r>
              <a:rPr lang="pt-BR" sz="2800" dirty="0">
                <a:latin typeface="Calibri" pitchFamily="34" charset="0"/>
              </a:rPr>
              <a:t>logo passarão e o bem</a:t>
            </a:r>
          </a:p>
          <a:p>
            <a:pPr marL="0" indent="0" algn="ctr">
              <a:buNone/>
              <a:defRPr/>
            </a:pPr>
            <a:r>
              <a:rPr lang="pt-BR" sz="2800" dirty="0">
                <a:latin typeface="Calibri" pitchFamily="34" charset="0"/>
              </a:rPr>
              <a:t>será restabelecido.</a:t>
            </a:r>
            <a:endParaRPr lang="pt-BR" sz="2800" i="1" dirty="0">
              <a:latin typeface="Calibri" pitchFamily="34" charset="0"/>
            </a:endParaRPr>
          </a:p>
          <a:p>
            <a:pPr marL="0" indent="0" algn="ctr">
              <a:buNone/>
              <a:defRPr/>
            </a:pPr>
            <a:r>
              <a:rPr lang="pt-BR" sz="2800" b="1" i="1" dirty="0">
                <a:latin typeface="Calibri" pitchFamily="34" charset="0"/>
              </a:rPr>
              <a:t>Não há como deter-se a aurora e Jesus é </a:t>
            </a:r>
            <a:r>
              <a:rPr lang="pt-BR" sz="2800" b="1" i="1" dirty="0" smtClean="0">
                <a:latin typeface="Calibri" pitchFamily="34" charset="0"/>
              </a:rPr>
              <a:t>o </a:t>
            </a:r>
            <a:r>
              <a:rPr lang="pt-BR" sz="2800" b="1" i="1" dirty="0">
                <a:latin typeface="Calibri" pitchFamily="34" charset="0"/>
              </a:rPr>
              <a:t>perene amanhecer das almas.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758" y="-18292"/>
            <a:ext cx="6026750" cy="6876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7888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1826" y="-1"/>
            <a:ext cx="12213825" cy="6870277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-10914" y="-1"/>
            <a:ext cx="5026794" cy="735586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L="0" indent="0">
              <a:buNone/>
              <a:defRPr/>
            </a:pPr>
            <a:endParaRPr lang="pt-BR" sz="4000" dirty="0" smtClean="0">
              <a:latin typeface="Exotc350 Bd BT" panose="04030805050B02020A03" pitchFamily="82" charset="0"/>
            </a:endParaRPr>
          </a:p>
          <a:p>
            <a:pPr marL="0" indent="0">
              <a:buNone/>
              <a:defRPr/>
            </a:pPr>
            <a:r>
              <a:rPr lang="pt-BR" sz="4000" b="1" dirty="0" smtClean="0">
                <a:latin typeface="Exotc350 Bd BT" panose="04030805050B02020A03" pitchFamily="82" charset="0"/>
              </a:rPr>
              <a:t>Macário</a:t>
            </a:r>
            <a:r>
              <a:rPr lang="pt-BR" sz="4000" b="1" dirty="0">
                <a:latin typeface="Exotc350 Bd BT" panose="04030805050B02020A03" pitchFamily="82" charset="0"/>
              </a:rPr>
              <a:t>:</a:t>
            </a:r>
          </a:p>
          <a:p>
            <a:pPr marL="0" indent="0" algn="ctr">
              <a:buNone/>
              <a:defRPr/>
            </a:pPr>
            <a:r>
              <a:rPr lang="pt-BR" sz="2800" b="1" dirty="0">
                <a:latin typeface="Calibri" pitchFamily="34" charset="0"/>
              </a:rPr>
              <a:t>O Espiritismo é Doutrina tão bela e simples, porque revive</a:t>
            </a:r>
          </a:p>
          <a:p>
            <a:pPr marL="0" indent="0" algn="ctr">
              <a:buNone/>
              <a:defRPr/>
            </a:pPr>
            <a:r>
              <a:rPr lang="pt-BR" sz="2800" b="1" dirty="0">
                <a:latin typeface="Calibri" pitchFamily="34" charset="0"/>
              </a:rPr>
              <a:t>a pureza do Evangelho e restaura o amor sublime do Amigo incomparável, utilizando-se do anjo da caridade para </a:t>
            </a:r>
            <a:r>
              <a:rPr lang="pt-BR" sz="2800" b="1" dirty="0" smtClean="0">
                <a:latin typeface="Calibri" pitchFamily="34" charset="0"/>
              </a:rPr>
              <a:t>ser a </a:t>
            </a:r>
            <a:r>
              <a:rPr lang="pt-BR" sz="2800" b="1" dirty="0">
                <a:latin typeface="Calibri" pitchFamily="34" charset="0"/>
              </a:rPr>
              <a:t>sua norma de conduta. Trabalha o </a:t>
            </a:r>
          </a:p>
          <a:p>
            <a:pPr marL="0" indent="0" algn="ctr">
              <a:buNone/>
              <a:defRPr/>
            </a:pPr>
            <a:r>
              <a:rPr lang="pt-BR" sz="2800" b="1" dirty="0">
                <a:latin typeface="Calibri" pitchFamily="34" charset="0"/>
              </a:rPr>
              <a:t>Espírito, a fim de que se redescubra, </a:t>
            </a:r>
            <a:r>
              <a:rPr lang="pt-BR" sz="2800" b="1" dirty="0" smtClean="0">
                <a:latin typeface="Calibri" pitchFamily="34" charset="0"/>
              </a:rPr>
              <a:t>diluindo </a:t>
            </a:r>
            <a:r>
              <a:rPr lang="pt-BR" sz="2800" b="1" dirty="0">
                <a:latin typeface="Calibri" pitchFamily="34" charset="0"/>
              </a:rPr>
              <a:t>as sombras demoradas que </a:t>
            </a:r>
            <a:r>
              <a:rPr lang="pt-BR" sz="2800" b="1" dirty="0" smtClean="0">
                <a:latin typeface="Calibri" pitchFamily="34" charset="0"/>
              </a:rPr>
              <a:t>nele se </a:t>
            </a:r>
            <a:r>
              <a:rPr lang="pt-BR" sz="2800" b="1" dirty="0">
                <a:latin typeface="Calibri" pitchFamily="34" charset="0"/>
              </a:rPr>
              <a:t>encontram e iluminando-se de </a:t>
            </a:r>
            <a:r>
              <a:rPr lang="pt-BR" sz="2800" b="1" dirty="0" smtClean="0">
                <a:latin typeface="Calibri" pitchFamily="34" charset="0"/>
              </a:rPr>
              <a:t>sabedoria e </a:t>
            </a:r>
            <a:r>
              <a:rPr lang="pt-BR" sz="2800" b="1" dirty="0">
                <a:latin typeface="Calibri" pitchFamily="34" charset="0"/>
              </a:rPr>
              <a:t>plenitude</a:t>
            </a:r>
            <a:r>
              <a:rPr lang="pt-BR" sz="2800" b="1" dirty="0" smtClean="0">
                <a:latin typeface="Calibri" pitchFamily="34" charset="0"/>
              </a:rPr>
              <a:t>.</a:t>
            </a:r>
            <a:endParaRPr lang="pt-BR" sz="3600" b="1" dirty="0" smtClean="0">
              <a:latin typeface="Calibri" pitchFamily="34" charset="0"/>
            </a:endParaRPr>
          </a:p>
          <a:p>
            <a:pPr marL="0" indent="0" algn="ctr">
              <a:buNone/>
              <a:defRPr/>
            </a:pPr>
            <a:endParaRPr lang="pt-BR" sz="28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8819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1826" y="-1"/>
            <a:ext cx="12213825" cy="6870277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-10914" y="-1"/>
            <a:ext cx="5026794" cy="692497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L="0" indent="0">
              <a:buNone/>
              <a:defRPr/>
            </a:pPr>
            <a:endParaRPr lang="pt-BR" sz="4000" dirty="0" smtClean="0">
              <a:latin typeface="Exotc350 Bd BT" panose="04030805050B02020A03" pitchFamily="82" charset="0"/>
            </a:endParaRPr>
          </a:p>
          <a:p>
            <a:pPr marL="0" indent="0">
              <a:buNone/>
              <a:defRPr/>
            </a:pPr>
            <a:r>
              <a:rPr lang="pt-BR" sz="4000" b="1" dirty="0" smtClean="0">
                <a:latin typeface="Exotc350 Bd BT" panose="04030805050B02020A03" pitchFamily="82" charset="0"/>
              </a:rPr>
              <a:t>Macário:</a:t>
            </a:r>
          </a:p>
          <a:p>
            <a:pPr marL="0" indent="0" algn="ctr">
              <a:buNone/>
              <a:defRPr/>
            </a:pPr>
            <a:r>
              <a:rPr lang="pt-BR" sz="2800" b="1" dirty="0" smtClean="0">
                <a:latin typeface="Calibri" pitchFamily="34" charset="0"/>
              </a:rPr>
              <a:t>Quando </a:t>
            </a:r>
            <a:r>
              <a:rPr lang="pt-BR" sz="2800" b="1" dirty="0">
                <a:latin typeface="Calibri" pitchFamily="34" charset="0"/>
              </a:rPr>
              <a:t>essa Doutrina alcançar as paisagens </a:t>
            </a:r>
            <a:r>
              <a:rPr lang="pt-BR" sz="2800" b="1" dirty="0" smtClean="0">
                <a:latin typeface="Calibri" pitchFamily="34" charset="0"/>
              </a:rPr>
              <a:t>dos corações </a:t>
            </a:r>
            <a:r>
              <a:rPr lang="pt-BR" sz="2800" b="1" dirty="0">
                <a:latin typeface="Calibri" pitchFamily="34" charset="0"/>
              </a:rPr>
              <a:t>humanos, o significado psicológico </a:t>
            </a:r>
            <a:r>
              <a:rPr lang="pt-BR" sz="2800" b="1" dirty="0" smtClean="0">
                <a:latin typeface="Calibri" pitchFamily="34" charset="0"/>
              </a:rPr>
              <a:t>da existência </a:t>
            </a:r>
            <a:r>
              <a:rPr lang="pt-BR" sz="2800" b="1" dirty="0">
                <a:latin typeface="Calibri" pitchFamily="34" charset="0"/>
              </a:rPr>
              <a:t>passará a ser a vivência </a:t>
            </a:r>
            <a:r>
              <a:rPr lang="pt-BR" sz="2800" b="1" dirty="0" smtClean="0">
                <a:latin typeface="Calibri" pitchFamily="34" charset="0"/>
              </a:rPr>
              <a:t>dos </a:t>
            </a:r>
            <a:r>
              <a:rPr lang="pt-BR" sz="2800" b="1" dirty="0">
                <a:latin typeface="Calibri" pitchFamily="34" charset="0"/>
              </a:rPr>
              <a:t>seus postulados, qual ocorrerá com</a:t>
            </a:r>
          </a:p>
          <a:p>
            <a:pPr marL="0" indent="0" algn="ctr">
              <a:buNone/>
              <a:defRPr/>
            </a:pPr>
            <a:r>
              <a:rPr lang="pt-BR" sz="2800" b="1" dirty="0">
                <a:latin typeface="Calibri" pitchFamily="34" charset="0"/>
              </a:rPr>
              <a:t> todos aqueles que se fascinaram </a:t>
            </a:r>
            <a:r>
              <a:rPr lang="pt-BR" sz="2800" b="1" dirty="0" smtClean="0">
                <a:latin typeface="Calibri" pitchFamily="34" charset="0"/>
              </a:rPr>
              <a:t>pelo Mestre</a:t>
            </a:r>
            <a:r>
              <a:rPr lang="pt-BR" sz="2800" b="1" dirty="0">
                <a:latin typeface="Calibri" pitchFamily="34" charset="0"/>
              </a:rPr>
              <a:t>, fosse no período em que </a:t>
            </a:r>
            <a:r>
              <a:rPr lang="pt-BR" sz="2800" b="1" dirty="0" smtClean="0">
                <a:latin typeface="Calibri" pitchFamily="34" charset="0"/>
              </a:rPr>
              <a:t>esteve conosco </a:t>
            </a:r>
            <a:r>
              <a:rPr lang="pt-BR" sz="2800" b="1" dirty="0">
                <a:latin typeface="Calibri" pitchFamily="34" charset="0"/>
              </a:rPr>
              <a:t>na Terra, ou após a S</a:t>
            </a:r>
            <a:r>
              <a:rPr lang="pt-BR" sz="2800" b="1" dirty="0" smtClean="0">
                <a:latin typeface="Calibri" pitchFamily="34" charset="0"/>
              </a:rPr>
              <a:t>ua jornada </a:t>
            </a:r>
            <a:r>
              <a:rPr lang="pt-BR" sz="2800" b="1" dirty="0">
                <a:latin typeface="Calibri" pitchFamily="34" charset="0"/>
              </a:rPr>
              <a:t>incomparável</a:t>
            </a:r>
            <a:r>
              <a:rPr lang="pt-BR" sz="2800" b="1" dirty="0" smtClean="0">
                <a:latin typeface="Calibri" pitchFamily="34" charset="0"/>
              </a:rPr>
              <a:t>.</a:t>
            </a:r>
          </a:p>
          <a:p>
            <a:pPr marL="0" indent="0">
              <a:buNone/>
              <a:defRPr/>
            </a:pPr>
            <a:r>
              <a:rPr lang="pt-BR" dirty="0" smtClean="0">
                <a:latin typeface="Calibri" pitchFamily="34" charset="0"/>
              </a:rPr>
              <a:t>Cap. 12</a:t>
            </a:r>
            <a:endParaRPr lang="pt-BR" dirty="0">
              <a:latin typeface="Calibri" pitchFamily="34" charset="0"/>
            </a:endParaRPr>
          </a:p>
          <a:p>
            <a:pPr marL="0" indent="0" algn="ctr">
              <a:buNone/>
              <a:defRPr/>
            </a:pPr>
            <a:endParaRPr lang="pt-BR" sz="2800" dirty="0">
              <a:latin typeface="Exotc350 Bd BT" panose="04030805050B02020A03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3460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:blinds/>
      </p:transition>
    </mc:Choice>
    <mc:Fallback>
      <p:transition spd="slow">
        <p:blinds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0" y="5324"/>
            <a:ext cx="12192000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5555848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622267" y="476672"/>
            <a:ext cx="6516816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pt-BR" sz="3200" dirty="0" smtClean="0">
                <a:latin typeface="Bernard MT Condensed" panose="02050806060905020404" pitchFamily="18" charset="0"/>
                <a:cs typeface="Times New Roman" pitchFamily="18" charset="0"/>
              </a:rPr>
              <a:t>Joanna de </a:t>
            </a:r>
            <a:r>
              <a:rPr lang="pt-BR" sz="3200" dirty="0" err="1" smtClean="0">
                <a:latin typeface="Bernard MT Condensed" panose="02050806060905020404" pitchFamily="18" charset="0"/>
                <a:cs typeface="Times New Roman" pitchFamily="18" charset="0"/>
              </a:rPr>
              <a:t>Ângelis</a:t>
            </a:r>
            <a:r>
              <a:rPr lang="pt-BR" sz="3200" dirty="0" smtClean="0">
                <a:latin typeface="Bernard MT Condensed" panose="02050806060905020404" pitchFamily="18" charset="0"/>
                <a:cs typeface="Times New Roman" pitchFamily="18" charset="0"/>
              </a:rPr>
              <a:t> esclarece:</a:t>
            </a:r>
            <a:endParaRPr lang="pt-BR" sz="3200" dirty="0">
              <a:latin typeface="Bernard MT Condensed" panose="02050806060905020404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pt-BR" sz="2800" dirty="0">
                <a:latin typeface="+mn-lt"/>
                <a:cs typeface="Times New Roman" pitchFamily="18" charset="0"/>
              </a:rPr>
              <a:t> </a:t>
            </a:r>
            <a:r>
              <a:rPr lang="pt-BR" alt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Não </a:t>
            </a: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estranhes, portanto, nas fileiras da Doutrina Espírita, os dissidentes, aqueles que não se adaptam aos</a:t>
            </a:r>
          </a:p>
          <a:p>
            <a:pPr marL="0" indent="0" algn="ctr">
              <a:buNone/>
            </a:pP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conteúdos sublimes de que é portadora, antes </a:t>
            </a:r>
            <a:r>
              <a:rPr lang="pt-BR" alt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adaptando </a:t>
            </a: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às suas comodidades  </a:t>
            </a:r>
          </a:p>
          <a:p>
            <a:pPr marL="0" indent="0" algn="ctr">
              <a:buNone/>
            </a:pP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presunções, gerando dificuldades,</a:t>
            </a:r>
          </a:p>
          <a:p>
            <a:pPr marL="0" indent="0" algn="ctr">
              <a:buNone/>
            </a:pP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separatismos, exclusivismos, </a:t>
            </a:r>
          </a:p>
          <a:p>
            <a:pPr marL="0" indent="0" algn="ctr">
              <a:buNone/>
            </a:pP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animosidades... </a:t>
            </a:r>
          </a:p>
          <a:p>
            <a:pPr marL="0" indent="0" algn="ctr">
              <a:buNone/>
            </a:pP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Segue, porém a codificação conforme </a:t>
            </a:r>
          </a:p>
          <a:p>
            <a:pPr marL="0" indent="0" algn="ctr">
              <a:buNone/>
            </a:pP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recebeste de Allan Kardec e dos guias</a:t>
            </a:r>
          </a:p>
          <a:p>
            <a:pPr marL="0" indent="0" algn="ctr">
              <a:buNone/>
            </a:pP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 Humanidade, sendo-lhes fiel</a:t>
            </a:r>
            <a:r>
              <a:rPr lang="pt-BR" alt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t-BR" altLang="pt-BR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pt-BR" altLang="pt-BR" sz="2400" dirty="0">
                <a:latin typeface="Calibri" panose="020F0502020204030204" pitchFamily="34" charset="0"/>
              </a:rPr>
              <a:t>Segue em Harmonia </a:t>
            </a:r>
            <a:r>
              <a:rPr lang="pt-BR" altLang="pt-BR" sz="2400" dirty="0" smtClean="0">
                <a:latin typeface="Calibri" panose="020F0502020204030204" pitchFamily="34" charset="0"/>
              </a:rPr>
              <a:t> - cap. 7</a:t>
            </a:r>
            <a:endParaRPr lang="pt-BR" altLang="pt-BR" sz="2400" dirty="0">
              <a:latin typeface="Calibri" panose="020F0502020204030204" pitchFamily="34" charset="0"/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endParaRPr lang="pt-BR" sz="2800" dirty="0">
              <a:latin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74239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:pull dir="r"/>
      </p:transition>
    </mc:Choice>
    <mc:Fallback>
      <p:transition spd="slow">
        <p:pull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0" y="-9617"/>
            <a:ext cx="12192000" cy="685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Retângulo 3"/>
          <p:cNvSpPr/>
          <p:nvPr/>
        </p:nvSpPr>
        <p:spPr>
          <a:xfrm>
            <a:off x="335360" y="829907"/>
            <a:ext cx="7488832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None/>
              <a:defRPr/>
            </a:pPr>
            <a:r>
              <a:rPr lang="pt-BR" sz="4000" b="1" dirty="0" smtClean="0">
                <a:latin typeface="Cambria" pitchFamily="18" charset="0"/>
              </a:rPr>
              <a:t>Refletindo:</a:t>
            </a:r>
          </a:p>
          <a:p>
            <a:pPr marL="0" indent="0" algn="ctr">
              <a:buNone/>
              <a:defRPr/>
            </a:pPr>
            <a:r>
              <a:rPr lang="pt-B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Quem se sente plenificado pelos princípios </a:t>
            </a:r>
            <a:r>
              <a:rPr lang="pt-BR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 Doutrina Espírita,</a:t>
            </a:r>
            <a:endParaRPr lang="pt-BR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  <a:defRPr/>
            </a:pPr>
            <a:r>
              <a:rPr lang="pt-BR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 resgata a mensagem do Cristo em sua pureza inicial, busca </a:t>
            </a:r>
          </a:p>
          <a:p>
            <a:pPr marL="0" indent="0" algn="ctr">
              <a:buNone/>
              <a:defRPr/>
            </a:pPr>
            <a:r>
              <a:rPr lang="pt-B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preservá-la, sem fanatismo </a:t>
            </a:r>
          </a:p>
          <a:p>
            <a:pPr marL="0" indent="0" algn="ctr">
              <a:buNone/>
              <a:defRPr/>
            </a:pPr>
            <a:r>
              <a:rPr lang="pt-B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inconsequente, mas por ser cativo</a:t>
            </a:r>
          </a:p>
          <a:p>
            <a:pPr marL="0" indent="0" algn="ctr">
              <a:buNone/>
              <a:defRPr/>
            </a:pPr>
            <a:r>
              <a:rPr lang="pt-B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por opção, dessa lógica que ela </a:t>
            </a:r>
          </a:p>
          <a:p>
            <a:pPr marL="0" indent="0" algn="ctr">
              <a:buNone/>
              <a:defRPr/>
            </a:pPr>
            <a:r>
              <a:rPr lang="pt-B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expressa e que se traduz em </a:t>
            </a:r>
          </a:p>
          <a:p>
            <a:pPr marL="0" indent="0" algn="ctr">
              <a:buNone/>
              <a:defRPr/>
            </a:pPr>
            <a:r>
              <a:rPr lang="pt-B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libertação de cada ser humano</a:t>
            </a:r>
            <a:r>
              <a:rPr lang="pt-BR" sz="2800" b="1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0" indent="0" algn="ctr">
              <a:buNone/>
              <a:defRPr/>
            </a:pPr>
            <a:endParaRPr lang="pt-BR" sz="2800" b="1" dirty="0">
              <a:latin typeface="Aharoni" pitchFamily="2" charset="-79"/>
              <a:cs typeface="Aharoni" pitchFamily="2" charset="-79"/>
            </a:endParaRPr>
          </a:p>
          <a:p>
            <a:pPr marL="0" indent="0" algn="ctr">
              <a:buNone/>
              <a:defRPr/>
            </a:pPr>
            <a:r>
              <a:rPr lang="pt-BR" sz="2000" b="1" dirty="0">
                <a:latin typeface="Aharoni" pitchFamily="2" charset="-79"/>
                <a:cs typeface="Aharoni" pitchFamily="2" charset="-79"/>
              </a:rPr>
              <a:t>Comentários do capítulo 7</a:t>
            </a:r>
          </a:p>
          <a:p>
            <a:pPr marL="0" indent="0" algn="ctr">
              <a:buNone/>
              <a:defRPr/>
            </a:pPr>
            <a:endParaRPr lang="pt-BR" sz="2800" dirty="0">
              <a:latin typeface="Calibri" pitchFamily="34" charset="0"/>
            </a:endParaRPr>
          </a:p>
        </p:txBody>
      </p:sp>
      <p:pic>
        <p:nvPicPr>
          <p:cNvPr id="3074" name="Picture 2" descr="https://www.livrarialeal.com.br/produtos/capa-07-segue-em-harmonia-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76992" y="908720"/>
            <a:ext cx="3771900" cy="5381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38426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0" y="5324"/>
            <a:ext cx="12192000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5555848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936757" y="620688"/>
            <a:ext cx="5874333" cy="6924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pt-BR" sz="3600" dirty="0" smtClean="0">
                <a:latin typeface="Bernard MT Condensed" panose="02050806060905020404" pitchFamily="18" charset="0"/>
                <a:cs typeface="Times New Roman" pitchFamily="18" charset="0"/>
              </a:rPr>
              <a:t>Ensina Joanna:</a:t>
            </a:r>
            <a:endParaRPr lang="pt-BR" sz="3600" dirty="0">
              <a:latin typeface="Bernard MT Condensed" panose="02050806060905020404" pitchFamily="18" charset="0"/>
              <a:cs typeface="Times New Roman" pitchFamily="18" charset="0"/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Trabalhar na vinha! – Eis o grande desafio.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 atualidade, quando as necessidades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humanas apresentam-se multiplicadas e há 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tanta escassez 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amor quanto de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bondade, é imprescindível que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aquele que 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conhece Jesus 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entregue-se ao trabalho na 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vinha 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maneira voluntária.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endParaRPr lang="pt-BR" sz="2800" dirty="0">
              <a:latin typeface="+mn-lt"/>
              <a:cs typeface="Arial" charset="0"/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pt-BR" sz="2000" b="1" dirty="0" smtClean="0">
                <a:latin typeface="+mn-lt"/>
                <a:cs typeface="Arial" charset="0"/>
              </a:rPr>
              <a:t>Libertação </a:t>
            </a:r>
            <a:r>
              <a:rPr lang="pt-BR" sz="2000" b="1" dirty="0">
                <a:latin typeface="+mn-lt"/>
                <a:cs typeface="Arial" charset="0"/>
              </a:rPr>
              <a:t>pelo amor </a:t>
            </a:r>
            <a:r>
              <a:rPr lang="pt-BR" sz="2000" b="1" dirty="0" smtClean="0">
                <a:latin typeface="+mn-lt"/>
                <a:cs typeface="Arial" charset="0"/>
              </a:rPr>
              <a:t>cap. 13</a:t>
            </a:r>
            <a:endParaRPr lang="pt-BR" sz="2000" b="1" dirty="0">
              <a:latin typeface="+mn-lt"/>
              <a:cs typeface="Arial" charset="0"/>
            </a:endParaRPr>
          </a:p>
          <a:p>
            <a:pPr marL="0" indent="0" algn="ctr">
              <a:buNone/>
            </a:pPr>
            <a:endParaRPr lang="pt-BR" altLang="pt-BR" sz="2400" dirty="0" smtClean="0">
              <a:latin typeface="Calibri" panose="020F0502020204030204" pitchFamily="34" charset="0"/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endParaRPr lang="pt-BR" sz="2800" dirty="0">
              <a:latin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9583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:push dir="d"/>
      </p:transition>
    </mc:Choice>
    <mc:Fallback>
      <p:transition spd="slow">
        <p:push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5324"/>
            <a:ext cx="12192000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42292" y="35719"/>
            <a:ext cx="5267057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95672" y="1187172"/>
            <a:ext cx="6750948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None/>
              <a:defRPr/>
            </a:pPr>
            <a:endParaRPr lang="pt-BR" sz="2800" b="1" dirty="0" smtClean="0">
              <a:latin typeface="+mn-lt"/>
            </a:endParaRPr>
          </a:p>
          <a:p>
            <a:pPr marL="0" indent="0" algn="ctr">
              <a:buNone/>
              <a:defRPr/>
            </a:pPr>
            <a:r>
              <a:rPr lang="pt-BR" sz="2800" dirty="0">
                <a:latin typeface="Bernard MT Condensed" panose="02050806060905020404" pitchFamily="18" charset="0"/>
              </a:rPr>
              <a:t>A  ação no bem, segundo Emmanuel</a:t>
            </a:r>
          </a:p>
          <a:p>
            <a:pPr marL="0" indent="0" algn="ctr">
              <a:buNone/>
              <a:defRPr/>
            </a:pP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 templo espírita-cristão, é razoável anotar que todo o trabalho é ação de conjunto.</a:t>
            </a:r>
          </a:p>
          <a:p>
            <a:pPr marL="0" indent="0" algn="ctr">
              <a:buNone/>
              <a:defRPr/>
            </a:pP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Cada companheiro é indicado à tarefa precisa; 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cada 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 assume a feição de peça particular   na engrenagem de serviço, sem</a:t>
            </a:r>
          </a:p>
          <a:p>
            <a:pPr marL="0" indent="0" algn="ctr">
              <a:buNone/>
              <a:defRPr/>
            </a:pP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cuja cooperação os mecanismos 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bem não funcionam 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  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harmonia.</a:t>
            </a:r>
          </a:p>
          <a:p>
            <a:pPr marL="0" indent="0" algn="ctr">
              <a:buNone/>
              <a:defRPr/>
            </a:pPr>
            <a:endParaRPr lang="pt-BR" sz="1000" b="1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0668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5324"/>
            <a:ext cx="12192000" cy="6858000"/>
          </a:xfrm>
          <a:prstGeom prst="rect">
            <a:avLst/>
          </a:prstGeom>
          <a:solidFill>
            <a:srgbClr val="E78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Retângulo 1"/>
          <p:cNvSpPr/>
          <p:nvPr/>
        </p:nvSpPr>
        <p:spPr>
          <a:xfrm>
            <a:off x="95671" y="1187172"/>
            <a:ext cx="6829271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None/>
              <a:defRPr/>
            </a:pPr>
            <a:endParaRPr lang="pt-BR" sz="2800" b="1" dirty="0" smtClean="0">
              <a:latin typeface="+mn-lt"/>
            </a:endParaRPr>
          </a:p>
          <a:p>
            <a:pPr marL="0" indent="0" algn="ctr">
              <a:buNone/>
              <a:defRPr/>
            </a:pPr>
            <a:r>
              <a:rPr lang="pt-BR" sz="2800" dirty="0" smtClean="0">
                <a:latin typeface="Bernard MT Condensed" panose="02050806060905020404" pitchFamily="18" charset="0"/>
              </a:rPr>
              <a:t>Prossegue Emmanuel</a:t>
            </a:r>
            <a:endParaRPr lang="pt-BR" sz="2800" dirty="0">
              <a:latin typeface="Bernard MT Condensed" panose="02050806060905020404" pitchFamily="18" charset="0"/>
            </a:endParaRPr>
          </a:p>
          <a:p>
            <a:pPr marL="0" indent="0" algn="ctr">
              <a:buNone/>
            </a:pPr>
            <a:r>
              <a:rPr lang="pt-BR" alt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Indispensável </a:t>
            </a: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apagar-nos pelo brilho da obra.</a:t>
            </a:r>
          </a:p>
          <a:p>
            <a:pPr marL="0" indent="0" algn="ctr">
              <a:buNone/>
            </a:pP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Necessário saibamos reconhecer por nós</a:t>
            </a:r>
          </a:p>
          <a:p>
            <a:pPr marL="0" indent="0" algn="ctr">
              <a:buNone/>
            </a:pP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mesmos o que seja essencial a fazer pelo </a:t>
            </a:r>
          </a:p>
          <a:p>
            <a:pPr marL="0" indent="0" algn="ctr">
              <a:buNone/>
            </a:pP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rendimento digno da </a:t>
            </a:r>
            <a:r>
              <a:rPr lang="pt-BR" alt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atividade geral</a:t>
            </a: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Em todas as empresas </a:t>
            </a:r>
            <a:r>
              <a:rPr lang="pt-BR" alt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bem, somos </a:t>
            </a:r>
            <a:r>
              <a:rPr lang="pt-BR" alt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complementos naturais </a:t>
            </a: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uns dos outros</a:t>
            </a:r>
            <a:r>
              <a:rPr lang="pt-BR" alt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ctr">
              <a:buNone/>
            </a:pPr>
            <a:endParaRPr lang="pt-BR" altLang="pt-BR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pt-BR" altLang="pt-BR" sz="2000" b="1" dirty="0" smtClean="0">
                <a:latin typeface="+mn-lt"/>
              </a:rPr>
              <a:t>Livro </a:t>
            </a:r>
            <a:r>
              <a:rPr lang="pt-BR" altLang="pt-BR" sz="2000" b="1" dirty="0">
                <a:latin typeface="+mn-lt"/>
              </a:rPr>
              <a:t>da Esperança </a:t>
            </a:r>
            <a:r>
              <a:rPr lang="pt-BR" altLang="pt-BR" sz="2000" b="1" dirty="0" smtClean="0">
                <a:latin typeface="+mn-lt"/>
              </a:rPr>
              <a:t>– cap. 69</a:t>
            </a:r>
            <a:endParaRPr lang="pt-BR" altLang="pt-BR" sz="2000" b="1" dirty="0">
              <a:latin typeface="+mn-lt"/>
            </a:endParaRPr>
          </a:p>
          <a:p>
            <a:pPr marL="0" indent="0" algn="ctr">
              <a:buNone/>
              <a:defRPr/>
            </a:pPr>
            <a:endParaRPr lang="pt-BR" sz="2000" b="1" dirty="0">
              <a:latin typeface="Bernard MT Condensed" panose="02050806060905020404" pitchFamily="18" charset="0"/>
            </a:endParaRPr>
          </a:p>
        </p:txBody>
      </p:sp>
      <p:pic>
        <p:nvPicPr>
          <p:cNvPr id="5122" name="Picture 2" descr="http://amemmaringa.com.br/images/livros/fotop_COM003_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0176" y="1148324"/>
            <a:ext cx="32766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00443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0" y="5324"/>
            <a:ext cx="12192000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5555848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619000" y="404664"/>
            <a:ext cx="651681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pt-BR" sz="3200" dirty="0" smtClean="0">
                <a:latin typeface="Bernard MT Condensed" panose="02050806060905020404" pitchFamily="18" charset="0"/>
                <a:cs typeface="Times New Roman" pitchFamily="18" charset="0"/>
              </a:rPr>
              <a:t>Joanna afirma:</a:t>
            </a:r>
            <a:endParaRPr lang="pt-BR" sz="3200" dirty="0">
              <a:latin typeface="Bernard MT Condensed" panose="02050806060905020404" pitchFamily="18" charset="0"/>
              <a:cs typeface="Times New Roman" pitchFamily="18" charset="0"/>
            </a:endParaRPr>
          </a:p>
          <a:p>
            <a:pPr marL="0" indent="0" algn="ctr">
              <a:buNone/>
              <a:defRPr/>
            </a:pPr>
            <a:r>
              <a:rPr lang="pt-BR" sz="2800" dirty="0">
                <a:latin typeface="+mn-lt"/>
                <a:cs typeface="Times New Roman" pitchFamily="18" charset="0"/>
              </a:rPr>
              <a:t> </a:t>
            </a:r>
            <a:r>
              <a:rPr lang="pt-BR" sz="2800" dirty="0">
                <a:cs typeface="Times New Roman" pitchFamily="18" charset="0"/>
              </a:rPr>
              <a:t>(...) 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discípulo da mensagem espírita, quando 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chega ao 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núcleo de tarefas, é somente mais um, na estatística da Casa; quando porém a mensagem espírita  penetra 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 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alguém e o transforma, esse aprendiz se faz 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 festival 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bênçãos, esparzindo 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 concessões 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excelentes da vida, 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 </a:t>
            </a: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nome da Vida Abundante, </a:t>
            </a:r>
          </a:p>
          <a:p>
            <a:pPr marL="0" indent="0" algn="ctr">
              <a:buNone/>
              <a:defRPr/>
            </a:pP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 favor da Humanidade toda, </a:t>
            </a:r>
          </a:p>
          <a:p>
            <a:pPr marL="0" indent="0" algn="ctr">
              <a:buNone/>
              <a:defRPr/>
            </a:pPr>
            <a:r>
              <a:rPr 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 ruma para a Vida Excelsa</a:t>
            </a:r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ctr">
              <a:buNone/>
              <a:defRPr/>
            </a:pPr>
            <a:endParaRPr lang="pt-BR" sz="2800" dirty="0">
              <a:cs typeface="Times New Roman" pitchFamily="18" charset="0"/>
            </a:endParaRPr>
          </a:p>
          <a:p>
            <a:pPr marL="0" indent="0" algn="r">
              <a:buNone/>
              <a:defRPr/>
            </a:pPr>
            <a:r>
              <a:rPr lang="pt-BR" sz="2000" b="1" dirty="0" smtClean="0">
                <a:cs typeface="Times New Roman" pitchFamily="18" charset="0"/>
              </a:rPr>
              <a:t>Lampadário </a:t>
            </a:r>
            <a:r>
              <a:rPr lang="pt-BR" sz="2000" b="1" dirty="0">
                <a:cs typeface="Times New Roman" pitchFamily="18" charset="0"/>
              </a:rPr>
              <a:t>Espírita </a:t>
            </a:r>
            <a:r>
              <a:rPr lang="pt-BR" sz="2000" b="1" dirty="0" smtClean="0">
                <a:cs typeface="Times New Roman" pitchFamily="18" charset="0"/>
              </a:rPr>
              <a:t>- cap. 1</a:t>
            </a:r>
            <a:endParaRPr lang="pt-BR" sz="2000" b="1" dirty="0">
              <a:cs typeface="Times New Roman" pitchFamily="18" charset="0"/>
            </a:endParaRPr>
          </a:p>
          <a:p>
            <a:pPr marL="0" indent="0" algn="ctr">
              <a:buNone/>
            </a:pPr>
            <a:endParaRPr lang="pt-BR" sz="2800" dirty="0">
              <a:latin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8553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:push dir="d"/>
      </p:transition>
    </mc:Choice>
    <mc:Fallback>
      <p:transition spd="slow">
        <p:push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650" y="0"/>
            <a:ext cx="12188349" cy="6858000"/>
          </a:xfrm>
          <a:prstGeom prst="rect">
            <a:avLst/>
          </a:prstGeom>
          <a:solidFill>
            <a:srgbClr val="F0D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2291" name="Picture 4" descr="jesus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20136" y="0"/>
            <a:ext cx="4976341" cy="6878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7327" y="620688"/>
            <a:ext cx="7200801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pt-BR" altLang="pt-BR" sz="2800" dirty="0" smtClean="0">
                <a:latin typeface="Broadway" panose="04040905080B02020502" pitchFamily="82" charset="0"/>
                <a:cs typeface="Times New Roman" panose="02020603050405020304" pitchFamily="18" charset="0"/>
              </a:rPr>
              <a:t>DISCÍPULOS </a:t>
            </a:r>
            <a:r>
              <a:rPr lang="pt-BR" altLang="pt-BR" sz="2800" dirty="0">
                <a:latin typeface="Broadway" panose="04040905080B02020502" pitchFamily="82" charset="0"/>
                <a:cs typeface="Times New Roman" panose="02020603050405020304" pitchFamily="18" charset="0"/>
              </a:rPr>
              <a:t>ONTEM, TRABALHADORES HOJE</a:t>
            </a:r>
          </a:p>
          <a:p>
            <a:pPr marL="0" indent="0" algn="ctr">
              <a:buNone/>
            </a:pP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Amados, disse Jesus, não tomareis o caminho largo por onde anda toda gente, levada pelos interesses fáceis </a:t>
            </a:r>
            <a:r>
              <a:rPr lang="pt-BR" alt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  </a:t>
            </a: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inferiores; buscareis a estrada escabrosa e estreita dos</a:t>
            </a:r>
          </a:p>
          <a:p>
            <a:pPr marL="0" indent="0" algn="ctr">
              <a:buNone/>
            </a:pP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sacrifícios pelo bem de todos. Ide antes às </a:t>
            </a:r>
            <a:r>
              <a:rPr lang="pt-BR" alt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ovelhas perdidas </a:t>
            </a: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 casa de Nosso Pai. Reuni</a:t>
            </a:r>
          </a:p>
          <a:p>
            <a:pPr marL="0" indent="0" algn="ctr">
              <a:buNone/>
            </a:pP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convosco todos os que se encontram</a:t>
            </a:r>
          </a:p>
          <a:p>
            <a:pPr marL="0" indent="0" algn="ctr">
              <a:buNone/>
            </a:pP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coração angustiado e dizei-lhes,</a:t>
            </a:r>
          </a:p>
          <a:p>
            <a:pPr marL="0" indent="0" algn="ctr">
              <a:buNone/>
            </a:pP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minha parte que é chegado o</a:t>
            </a:r>
          </a:p>
          <a:p>
            <a:pPr marL="0" indent="0" algn="ctr">
              <a:buNone/>
            </a:pP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reino de Deus. Trabalhai em</a:t>
            </a:r>
          </a:p>
          <a:p>
            <a:pPr marL="0" indent="0" algn="ctr">
              <a:buNone/>
            </a:pP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curar os enfermos, limpar os leprosos,</a:t>
            </a:r>
          </a:p>
          <a:p>
            <a:pPr marL="0" indent="0" algn="r">
              <a:buNone/>
            </a:pPr>
            <a:r>
              <a:rPr lang="pt-BR" altLang="pt-BR" sz="2000" b="1" dirty="0">
                <a:latin typeface="+mn-lt"/>
                <a:cs typeface="Times New Roman" panose="02020603050405020304" pitchFamily="18" charset="0"/>
              </a:rPr>
              <a:t>(continua)</a:t>
            </a:r>
          </a:p>
          <a:p>
            <a:pPr marL="0" indent="0" algn="ctr">
              <a:buNone/>
              <a:defRPr/>
            </a:pPr>
            <a:endParaRPr lang="pt-BR" sz="28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812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650" y="0"/>
            <a:ext cx="12188349" cy="6858000"/>
          </a:xfrm>
          <a:prstGeom prst="rect">
            <a:avLst/>
          </a:prstGeom>
          <a:solidFill>
            <a:srgbClr val="F0D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2291" name="Picture 4" descr="jesus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20136" y="0"/>
            <a:ext cx="4976341" cy="6878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76954" y="332656"/>
            <a:ext cx="7200801" cy="73558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pt-BR" altLang="pt-BR" sz="2000" dirty="0" smtClean="0"/>
              <a:t>(</a:t>
            </a:r>
            <a:r>
              <a:rPr lang="pt-BR" altLang="pt-BR" sz="2000" dirty="0"/>
              <a:t>continuação) </a:t>
            </a:r>
            <a:r>
              <a:rPr lang="pt-BR" altLang="pt-BR" sz="2000" b="1" dirty="0"/>
              <a:t>Discípulos ontem, trabalhadores </a:t>
            </a:r>
            <a:r>
              <a:rPr lang="pt-BR" altLang="pt-BR" sz="2000" b="1" dirty="0" smtClean="0"/>
              <a:t>hoje</a:t>
            </a:r>
          </a:p>
          <a:p>
            <a:pPr marL="0" indent="0">
              <a:buNone/>
            </a:pPr>
            <a:endParaRPr lang="pt-BR" altLang="pt-BR" sz="2000" b="1" dirty="0"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ressuscitar os que estão mortos nas sombras do crime ou das desilusões ingratas do mundo, esclarecei todos os espíritos que se encontram em trevas, dando de graça o que de graça vos </a:t>
            </a:r>
            <a:r>
              <a:rPr lang="pt-BR" alt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é concedido.</a:t>
            </a:r>
            <a:endParaRPr lang="pt-BR" altLang="pt-BR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pt-BR" alt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 tendes de sofrer, considerai que também eu vim </a:t>
            </a:r>
            <a:r>
              <a:rPr lang="pt-BR" alt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à  </a:t>
            </a: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Terra para dar o testemunho e não é o discípulo mais do que </a:t>
            </a:r>
            <a:r>
              <a:rPr lang="pt-BR" alt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mestre</a:t>
            </a: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nem o servo mais que o seu senhor.</a:t>
            </a:r>
          </a:p>
          <a:p>
            <a:pPr marL="0" indent="0" algn="ctr">
              <a:buNone/>
            </a:pP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Todavia, acima de tudo está o Nosso Pai e </a:t>
            </a:r>
          </a:p>
          <a:p>
            <a:pPr marL="0" indent="0" algn="ctr">
              <a:buNone/>
            </a:pP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que, portanto, é preciso não temer, pois um</a:t>
            </a:r>
          </a:p>
          <a:p>
            <a:pPr marL="0" indent="0" algn="ctr">
              <a:buNone/>
            </a:pP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dia toda a verdade será revelada e todo o </a:t>
            </a:r>
          </a:p>
          <a:p>
            <a:pPr marL="0" indent="0" algn="ctr">
              <a:buNone/>
            </a:pPr>
            <a:r>
              <a:rPr lang="pt-BR" altLang="pt-B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bem triunfará</a:t>
            </a:r>
            <a:r>
              <a:rPr lang="pt-BR" alt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t-BR" altLang="pt-BR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pt-BR" altLang="pt-BR" sz="2000" b="1" dirty="0">
                <a:latin typeface="Calibri" panose="020F0502020204030204" pitchFamily="34" charset="0"/>
                <a:cs typeface="Times New Roman" panose="02020603050405020304" pitchFamily="18" charset="0"/>
              </a:rPr>
              <a:t>  Humberto de </a:t>
            </a:r>
            <a:r>
              <a:rPr lang="pt-BR" altLang="pt-BR" sz="2000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Campos, Espírito - Boa Nova</a:t>
            </a:r>
            <a:endParaRPr lang="pt-BR" altLang="pt-BR" sz="20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endParaRPr lang="pt-BR" altLang="pt-BR" sz="2000" dirty="0"/>
          </a:p>
          <a:p>
            <a:pPr marL="0" indent="0" algn="ctr">
              <a:buNone/>
            </a:pPr>
            <a:endParaRPr lang="pt-BR" altLang="pt-BR" sz="2800" dirty="0">
              <a:latin typeface="Broadway" panose="04040905080B02020502" pitchFamily="8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3650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650" y="0"/>
            <a:ext cx="12188349" cy="6858000"/>
          </a:xfrm>
          <a:prstGeom prst="rect">
            <a:avLst/>
          </a:prstGeom>
          <a:solidFill>
            <a:srgbClr val="F0D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263352" y="980728"/>
            <a:ext cx="11377264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None/>
              <a:defRPr/>
            </a:pPr>
            <a:r>
              <a:rPr lang="pt-BR" sz="4000" b="1" dirty="0">
                <a:latin typeface="Brush Script MT" pitchFamily="66" charset="0"/>
              </a:rPr>
              <a:t>O Espírito de Verdade:</a:t>
            </a:r>
          </a:p>
          <a:p>
            <a:pPr marL="0" indent="0" algn="ctr">
              <a:buNone/>
              <a:defRPr/>
            </a:pP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Deus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procede, neste momento, ao censo dos seus servidores fiéis e já marcou com o dedo aqueles cujo devotamento é apenas aparente, a fim de que não usurpem o salário dos servidores animosos, pois aos que</a:t>
            </a:r>
          </a:p>
          <a:p>
            <a:pPr marL="0" indent="0" algn="ctr">
              <a:buNone/>
              <a:defRPr/>
            </a:pP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não recuarem diante de suas tarefas é que ele vai confiar os postos mais difíceis na grande obra da regeneração pelo Espiritismo. Cumprir-se-ão estas palavras:</a:t>
            </a:r>
          </a:p>
          <a:p>
            <a:pPr marL="0" indent="0" algn="ctr">
              <a:buNone/>
              <a:defRPr/>
            </a:pP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primeiros serão os últimos e os últimos serão os primeiros no reino dos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céus.</a:t>
            </a:r>
          </a:p>
          <a:p>
            <a:pPr marL="0" indent="0" algn="ctr">
              <a:buNone/>
              <a:defRPr/>
            </a:pPr>
            <a:r>
              <a:rPr lang="pt-BR" sz="2000" dirty="0" smtClean="0">
                <a:latin typeface="Brush Script MT" panose="03060802040406070304" pitchFamily="66" charset="0"/>
              </a:rPr>
              <a:t>O Evangelho Segundo o Espiritismo cap. 20, item 5 </a:t>
            </a:r>
            <a:endParaRPr lang="pt-BR" sz="2000" dirty="0">
              <a:latin typeface="Brush Script MT" panose="03060802040406070304" pitchFamily="66" charset="0"/>
            </a:endParaRPr>
          </a:p>
          <a:p>
            <a:pPr marL="0" indent="0">
              <a:buNone/>
              <a:defRPr/>
            </a:pPr>
            <a:r>
              <a:rPr lang="pt-BR" sz="2000" b="1" dirty="0" smtClean="0"/>
              <a:t>                         </a:t>
            </a:r>
            <a:r>
              <a:rPr lang="pt-BR" sz="3200" b="1" dirty="0" smtClean="0">
                <a:latin typeface="Brush Script MT" panose="03060802040406070304" pitchFamily="66" charset="0"/>
              </a:rPr>
              <a:t>Muitos os chamados, poucos os escolhidos.  </a:t>
            </a:r>
            <a:r>
              <a:rPr lang="pt-BR" sz="2000" dirty="0" err="1" smtClean="0">
                <a:latin typeface="Brush Script MT" panose="03060802040406070304" pitchFamily="66" charset="0"/>
              </a:rPr>
              <a:t>Mt</a:t>
            </a:r>
            <a:r>
              <a:rPr lang="pt-BR" sz="2000" dirty="0" smtClean="0">
                <a:latin typeface="Brush Script MT" panose="03060802040406070304" pitchFamily="66" charset="0"/>
              </a:rPr>
              <a:t>  22:14</a:t>
            </a:r>
          </a:p>
          <a:p>
            <a:pPr marL="0" indent="0">
              <a:buNone/>
              <a:defRPr/>
            </a:pPr>
            <a:r>
              <a:rPr lang="pt-BR" sz="2800" dirty="0" smtClean="0">
                <a:latin typeface="Brush Script MT" panose="03060802040406070304" pitchFamily="66" charset="0"/>
              </a:rPr>
              <a:t>     O Espiritismo  vem multiplicar o número dos chamados. Pela fé que faculta</a:t>
            </a:r>
          </a:p>
          <a:p>
            <a:pPr marL="0" indent="0">
              <a:buNone/>
              <a:defRPr/>
            </a:pPr>
            <a:r>
              <a:rPr lang="pt-BR" sz="2800" dirty="0" smtClean="0">
                <a:latin typeface="Brush Script MT" panose="03060802040406070304" pitchFamily="66" charset="0"/>
              </a:rPr>
              <a:t>      multiplicará  também  o número dos escolhidos.     O </a:t>
            </a:r>
            <a:r>
              <a:rPr lang="pt-BR" sz="2000" dirty="0" smtClean="0">
                <a:latin typeface="Brush Script MT" panose="03060802040406070304" pitchFamily="66" charset="0"/>
              </a:rPr>
              <a:t>Evangelho Segundo o Espiritismo  cap. </a:t>
            </a:r>
            <a:r>
              <a:rPr lang="pt-BR" sz="2000" smtClean="0">
                <a:latin typeface="Brush Script MT" panose="03060802040406070304" pitchFamily="66" charset="0"/>
              </a:rPr>
              <a:t>18, item 12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xmlns="" val="2520943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2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70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393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000">
        <p14:vortex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5240"/>
            <a:ext cx="12192000" cy="684276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1991544" y="692696"/>
            <a:ext cx="7354834" cy="304698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9600" spc="50" dirty="0" smtClean="0">
                <a:ln w="11430"/>
                <a:solidFill>
                  <a:srgbClr val="660066"/>
                </a:solidFill>
                <a:effectLst>
                  <a:glow rad="127000">
                    <a:schemeClr val="bg1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Exotc350 Bd BT" panose="04030805050B02020A03" pitchFamily="82" charset="0"/>
                <a:cs typeface="Times New Roman" panose="02020603050405020304" pitchFamily="18" charset="0"/>
              </a:rPr>
              <a:t>Oração</a:t>
            </a:r>
            <a:endParaRPr lang="pt-BR" sz="9600" spc="50" dirty="0">
              <a:ln w="11430"/>
              <a:solidFill>
                <a:srgbClr val="660066"/>
              </a:solidFill>
              <a:effectLst>
                <a:glow rad="127000">
                  <a:schemeClr val="bg1"/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Exotc350 Bd BT" panose="04030805050B02020A03" pitchFamily="82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pt-BR" sz="3200" spc="50" dirty="0" smtClean="0">
                <a:ln w="11430"/>
                <a:solidFill>
                  <a:srgbClr val="660066"/>
                </a:solidFill>
                <a:effectLst>
                  <a:glow rad="127000">
                    <a:schemeClr val="bg1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Exotc350 Bd BT" panose="04030805050B02020A03" pitchFamily="82" charset="0"/>
                <a:cs typeface="Times New Roman" panose="02020603050405020304" pitchFamily="18" charset="0"/>
              </a:rPr>
              <a:t>José Silvério Horta</a:t>
            </a:r>
          </a:p>
          <a:p>
            <a:pPr algn="ctr">
              <a:defRPr/>
            </a:pPr>
            <a:r>
              <a:rPr lang="pt-BR" sz="3200" spc="50" dirty="0" smtClean="0">
                <a:ln w="11430"/>
                <a:solidFill>
                  <a:srgbClr val="660066"/>
                </a:solidFill>
                <a:effectLst>
                  <a:glow rad="127000">
                    <a:schemeClr val="bg1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Exotc350 Bd BT" panose="04030805050B02020A03" pitchFamily="82" charset="0"/>
                <a:cs typeface="Times New Roman" panose="02020603050405020304" pitchFamily="18" charset="0"/>
              </a:rPr>
              <a:t>Psicografia de Francisco Cândido Xavier</a:t>
            </a:r>
          </a:p>
          <a:p>
            <a:pPr algn="ctr">
              <a:defRPr/>
            </a:pPr>
            <a:r>
              <a:rPr lang="pt-BR" sz="3200" spc="50" dirty="0" smtClean="0">
                <a:ln w="11430"/>
                <a:solidFill>
                  <a:srgbClr val="660066"/>
                </a:solidFill>
                <a:effectLst>
                  <a:glow rad="127000">
                    <a:schemeClr val="bg1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Exotc350 Bd BT" panose="04030805050B02020A03" pitchFamily="82" charset="0"/>
                <a:cs typeface="Times New Roman" panose="02020603050405020304" pitchFamily="18" charset="0"/>
              </a:rPr>
              <a:t>Parnaso de Além Túmulo</a:t>
            </a:r>
            <a:endParaRPr lang="pt-BR" sz="3200" spc="50" dirty="0">
              <a:ln w="11430"/>
              <a:solidFill>
                <a:srgbClr val="660066"/>
              </a:solidFill>
              <a:effectLst>
                <a:glow rad="127000">
                  <a:schemeClr val="bg1"/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Exotc350 Bd BT" panose="04030805050B02020A03" pitchFamily="8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5742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5000">
        <p:circle/>
        <p:sndAc>
          <p:stSnd loop="1">
            <p:snd r:embed="rId4" name="Magic Moment by Mike Rowland.wav"/>
          </p:stSnd>
        </p:sndAc>
      </p:transition>
    </mc:Choice>
    <mc:Fallback>
      <p:transition spd="slow">
        <p:circle/>
        <p:sndAc>
          <p:stSnd loop="1">
            <p:snd r:embed="rId2" name="Magic Moment by Mike Rowla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81" y="0"/>
            <a:ext cx="12192000" cy="5251269"/>
          </a:xfrm>
          <a:prstGeom prst="rect">
            <a:avLst/>
          </a:prstGeom>
        </p:spPr>
      </p:pic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-8581" y="4765635"/>
            <a:ext cx="12200581" cy="206210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Pai Nosso, que estás nos Céus,</a:t>
            </a:r>
          </a:p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Na luz dos sóis infinitos,</a:t>
            </a:r>
          </a:p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Pai de todos os aflitos,</a:t>
            </a:r>
          </a:p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Deste mundo de escarcéus.</a:t>
            </a:r>
          </a:p>
        </p:txBody>
      </p:sp>
    </p:spTree>
    <p:extLst>
      <p:ext uri="{BB962C8B-B14F-4D97-AF65-F5344CB8AC3E}">
        <p14:creationId xmlns:p14="http://schemas.microsoft.com/office/powerpoint/2010/main" xmlns="" val="131257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50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5301208"/>
          </a:xfrm>
          <a:prstGeom prst="rect">
            <a:avLst/>
          </a:prstGeom>
        </p:spPr>
      </p:pic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0" y="4751273"/>
            <a:ext cx="12192000" cy="206210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Santificado, Senhor,</a:t>
            </a:r>
            <a:endParaRPr lang="pt-BR" sz="3200" b="0" dirty="0">
              <a:solidFill>
                <a:srgbClr val="660066"/>
              </a:solidFill>
              <a:latin typeface="Exotc350 DmBd BT" panose="04030705050B02020A03" pitchFamily="82" charset="0"/>
              <a:cs typeface="Arial" charset="0"/>
            </a:endParaRPr>
          </a:p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Seja o teu nome sublime,</a:t>
            </a:r>
            <a:endParaRPr lang="pt-BR" sz="3200" b="0" dirty="0">
              <a:solidFill>
                <a:srgbClr val="660066"/>
              </a:solidFill>
              <a:latin typeface="Exotc350 DmBd BT" panose="04030705050B02020A03" pitchFamily="82" charset="0"/>
              <a:cs typeface="Arial" charset="0"/>
            </a:endParaRPr>
          </a:p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Que em todo o Universo exprime</a:t>
            </a:r>
            <a:endParaRPr lang="pt-BR" sz="3200" b="0" dirty="0">
              <a:solidFill>
                <a:srgbClr val="660066"/>
              </a:solidFill>
              <a:latin typeface="Exotc350 DmBd BT" panose="04030705050B02020A03" pitchFamily="82" charset="0"/>
              <a:cs typeface="Arial" charset="0"/>
            </a:endParaRPr>
          </a:p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Concórdia, ternura e amor.</a:t>
            </a:r>
          </a:p>
        </p:txBody>
      </p:sp>
    </p:spTree>
    <p:extLst>
      <p:ext uri="{BB962C8B-B14F-4D97-AF65-F5344CB8AC3E}">
        <p14:creationId xmlns:p14="http://schemas.microsoft.com/office/powerpoint/2010/main" xmlns="" val="1124062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55419" y="-1111095"/>
            <a:ext cx="12302836" cy="7689272"/>
          </a:xfrm>
          <a:prstGeom prst="rect">
            <a:avLst/>
          </a:prstGeom>
        </p:spPr>
      </p:pic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0" y="4700170"/>
            <a:ext cx="12192000" cy="218521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Venha ao nosso coração</a:t>
            </a:r>
          </a:p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O teu reino de bondade,</a:t>
            </a:r>
          </a:p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De paz e de claridade</a:t>
            </a:r>
          </a:p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Na estrada da redenção</a:t>
            </a:r>
            <a:r>
              <a:rPr lang="pt-BR" sz="3200" dirty="0" smtClean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.</a:t>
            </a:r>
          </a:p>
          <a:p>
            <a:pPr algn="ctr">
              <a:defRPr/>
            </a:pPr>
            <a:endParaRPr lang="pt-BR" sz="800" dirty="0">
              <a:solidFill>
                <a:srgbClr val="660066"/>
              </a:solidFill>
              <a:latin typeface="Exotc350 DmBd BT" panose="04030705050B02020A03" pitchFamily="82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6929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:comb/>
      </p:transition>
    </mc:Choice>
    <mc:Fallback>
      <p:transition spd="slow">
        <p:comb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4869161"/>
          </a:xfrm>
          <a:prstGeom prst="rect">
            <a:avLst/>
          </a:prstGeom>
        </p:spPr>
      </p:pic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0" y="4700170"/>
            <a:ext cx="12192000" cy="218521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Cumpra-se o teu mandamento</a:t>
            </a:r>
          </a:p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Que não vacila nem erra,</a:t>
            </a:r>
          </a:p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Nos Céus,  como em toda a Terra</a:t>
            </a:r>
          </a:p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De luta e de sofrimento</a:t>
            </a:r>
            <a:r>
              <a:rPr lang="pt-BR" sz="3200" dirty="0" smtClean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.</a:t>
            </a:r>
          </a:p>
          <a:p>
            <a:pPr algn="ctr">
              <a:defRPr/>
            </a:pPr>
            <a:endParaRPr lang="pt-BR" sz="800" dirty="0">
              <a:solidFill>
                <a:srgbClr val="660066"/>
              </a:solidFill>
              <a:latin typeface="Exotc350 DmBd BT" panose="04030705050B02020A03" pitchFamily="82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5664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5626894"/>
          </a:xfrm>
          <a:prstGeom prst="rect">
            <a:avLst/>
          </a:prstGeom>
        </p:spPr>
      </p:pic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0" y="4797152"/>
            <a:ext cx="12192000" cy="206210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Evita-nos todo o mal,</a:t>
            </a:r>
          </a:p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Dá-nos o pão no caminho, </a:t>
            </a:r>
          </a:p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Feito na </a:t>
            </a:r>
            <a:r>
              <a:rPr lang="pt-BR" sz="3200" dirty="0" smtClean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luz, </a:t>
            </a: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no carinho</a:t>
            </a:r>
          </a:p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Do pão espiritual.</a:t>
            </a:r>
          </a:p>
        </p:txBody>
      </p:sp>
    </p:spTree>
    <p:extLst>
      <p:ext uri="{BB962C8B-B14F-4D97-AF65-F5344CB8AC3E}">
        <p14:creationId xmlns:p14="http://schemas.microsoft.com/office/powerpoint/2010/main" xmlns="" val="4041130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5765800"/>
          </a:xfrm>
          <a:prstGeom prst="rect">
            <a:avLst/>
          </a:prstGeom>
        </p:spPr>
      </p:pic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0" y="4751273"/>
            <a:ext cx="12192000" cy="206210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Perdoa-nos, meu Senhor,</a:t>
            </a:r>
          </a:p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Os débitos tenebrosos,</a:t>
            </a:r>
          </a:p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De passados escabrosos</a:t>
            </a:r>
          </a:p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De iniquidade e de dor.</a:t>
            </a:r>
          </a:p>
        </p:txBody>
      </p:sp>
    </p:spTree>
    <p:extLst>
      <p:ext uri="{BB962C8B-B14F-4D97-AF65-F5344CB8AC3E}">
        <p14:creationId xmlns:p14="http://schemas.microsoft.com/office/powerpoint/2010/main" xmlns="" val="1775877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dir="u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6312"/>
            <a:ext cx="12192000" cy="5581650"/>
          </a:xfrm>
          <a:prstGeom prst="rect">
            <a:avLst/>
          </a:prstGeom>
        </p:spPr>
      </p:pic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0" y="4823281"/>
            <a:ext cx="12192000" cy="206210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Auxilia-nos, também,</a:t>
            </a:r>
          </a:p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Nos sentimentos cristãos,</a:t>
            </a:r>
          </a:p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A amar nossos irmãos</a:t>
            </a:r>
          </a:p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Que vivem longe do bem.</a:t>
            </a:r>
          </a:p>
        </p:txBody>
      </p:sp>
    </p:spTree>
    <p:extLst>
      <p:ext uri="{BB962C8B-B14F-4D97-AF65-F5344CB8AC3E}">
        <p14:creationId xmlns:p14="http://schemas.microsoft.com/office/powerpoint/2010/main" xmlns="" val="3168882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554"/>
            <a:ext cx="12192000" cy="6072188"/>
          </a:xfrm>
          <a:prstGeom prst="rect">
            <a:avLst/>
          </a:prstGeom>
        </p:spPr>
      </p:pic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0" y="4751273"/>
            <a:ext cx="12192000" cy="206210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Com a proteção de Jesus, </a:t>
            </a:r>
          </a:p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Livra a nossa alma do erro,</a:t>
            </a:r>
          </a:p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Sobre o mundo de desterro,</a:t>
            </a:r>
          </a:p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Distante da tua luz.</a:t>
            </a:r>
          </a:p>
        </p:txBody>
      </p:sp>
    </p:spTree>
    <p:extLst>
      <p:ext uri="{BB962C8B-B14F-4D97-AF65-F5344CB8AC3E}">
        <p14:creationId xmlns:p14="http://schemas.microsoft.com/office/powerpoint/2010/main" xmlns="" val="253091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5518150"/>
          </a:xfrm>
          <a:prstGeom prst="rect">
            <a:avLst/>
          </a:prstGeom>
        </p:spPr>
      </p:pic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0" y="4751273"/>
            <a:ext cx="12288688" cy="206210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Que a nossa ideal igreja</a:t>
            </a:r>
          </a:p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Seja o altar da Caridade,</a:t>
            </a:r>
          </a:p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Onde se faça a vontade</a:t>
            </a:r>
          </a:p>
          <a:p>
            <a:pPr algn="ctr">
              <a:defRPr/>
            </a:pPr>
            <a:r>
              <a:rPr lang="pt-BR" sz="3200" dirty="0">
                <a:solidFill>
                  <a:srgbClr val="660066"/>
                </a:solidFill>
                <a:latin typeface="Exotc350 DmBd BT" panose="04030705050B02020A03" pitchFamily="82" charset="0"/>
                <a:cs typeface="Arial" charset="0"/>
              </a:rPr>
              <a:t>Do teu amor...Assim seja.</a:t>
            </a:r>
          </a:p>
        </p:txBody>
      </p:sp>
    </p:spTree>
    <p:extLst>
      <p:ext uri="{BB962C8B-B14F-4D97-AF65-F5344CB8AC3E}">
        <p14:creationId xmlns:p14="http://schemas.microsoft.com/office/powerpoint/2010/main" xmlns="" val="3005963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549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000">
        <p:wheel spokes="1"/>
      </p:transition>
    </mc:Choice>
    <mc:Fallback>
      <p:transition spd="slow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1914</TotalTime>
  <Words>1814</Words>
  <Application>Microsoft Office PowerPoint</Application>
  <PresentationFormat>Personalizar</PresentationFormat>
  <Paragraphs>200</Paragraphs>
  <Slides>36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36</vt:i4>
      </vt:variant>
    </vt:vector>
  </HeadingPairs>
  <TitlesOfParts>
    <vt:vector size="37" baseType="lpstr">
      <vt:lpstr>1_Tema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Suely</dc:creator>
  <cp:lastModifiedBy>mary</cp:lastModifiedBy>
  <cp:revision>210</cp:revision>
  <dcterms:created xsi:type="dcterms:W3CDTF">2009-07-20T12:24:51Z</dcterms:created>
  <dcterms:modified xsi:type="dcterms:W3CDTF">2016-10-18T13:12:50Z</dcterms:modified>
</cp:coreProperties>
</file>