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6" r:id="rId1"/>
  </p:sldMasterIdLst>
  <p:sldIdLst>
    <p:sldId id="256" r:id="rId2"/>
    <p:sldId id="259" r:id="rId3"/>
    <p:sldId id="270" r:id="rId4"/>
    <p:sldId id="260" r:id="rId5"/>
    <p:sldId id="262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72" r:id="rId14"/>
    <p:sldId id="263" r:id="rId15"/>
    <p:sldId id="264" r:id="rId16"/>
    <p:sldId id="265" r:id="rId17"/>
    <p:sldId id="266" r:id="rId18"/>
    <p:sldId id="267" r:id="rId19"/>
    <p:sldId id="269" r:id="rId20"/>
    <p:sldId id="268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C2A"/>
    <a:srgbClr val="2E3191"/>
    <a:srgbClr val="EAECE7"/>
    <a:srgbClr val="E0E4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1086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28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986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64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293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720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032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854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162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360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00882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81687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775749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98945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41358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4872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6050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023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C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8/31/2017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229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hf sldNum="0"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88231" y="1557867"/>
            <a:ext cx="7526338" cy="2700866"/>
          </a:xfrm>
        </p:spPr>
        <p:txBody>
          <a:bodyPr/>
          <a:lstStyle/>
          <a:p>
            <a:pPr algn="l"/>
            <a:r>
              <a:rPr lang="pt-BR" sz="3200" dirty="0" smtClean="0">
                <a:solidFill>
                  <a:schemeClr val="tx1"/>
                </a:solidFill>
              </a:rPr>
              <a:t>COLUNA</a:t>
            </a:r>
            <a:r>
              <a:rPr lang="pt-BR" dirty="0" smtClean="0">
                <a:solidFill>
                  <a:schemeClr val="tx1"/>
                </a:solidFill>
              </a:rPr>
              <a:t/>
            </a:r>
            <a:br>
              <a:rPr lang="pt-BR" dirty="0" smtClean="0">
                <a:solidFill>
                  <a:schemeClr val="tx1"/>
                </a:solidFill>
              </a:rPr>
            </a:br>
            <a:r>
              <a:rPr lang="pt-BR" dirty="0" smtClean="0">
                <a:solidFill>
                  <a:schemeClr val="tx1"/>
                </a:solidFill>
              </a:rPr>
              <a:t>OPINIÃO ESPÍRITA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88231" y="4972113"/>
            <a:ext cx="6620968" cy="861420"/>
          </a:xfrm>
        </p:spPr>
        <p:txBody>
          <a:bodyPr/>
          <a:lstStyle/>
          <a:p>
            <a:r>
              <a:rPr lang="pt-BR" dirty="0" smtClean="0">
                <a:solidFill>
                  <a:schemeClr val="tx1"/>
                </a:solidFill>
              </a:rPr>
              <a:t>JORNAL GAZETA – DIÁRIO DE FOZ DO IGUAÇU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679" y="529571"/>
            <a:ext cx="2524586" cy="92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85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E4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548" y="2159002"/>
            <a:ext cx="3330283" cy="308041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65" y="2443650"/>
            <a:ext cx="3561083" cy="125555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003726" y="6268111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b="1" dirty="0" smtClean="0">
                <a:solidFill>
                  <a:srgbClr val="005C2A"/>
                </a:solidFill>
                <a:cs typeface="Arial" pitchFamily="34" charset="0"/>
              </a:rPr>
              <a:t>desde 26 de agosto de 1992</a:t>
            </a:r>
            <a:endParaRPr lang="pt-BR" sz="2000" b="1" dirty="0">
              <a:solidFill>
                <a:srgbClr val="005C2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86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C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dinho\Desktop\Opinião Espírita- histórico\gazeta_log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5285" y="366027"/>
            <a:ext cx="2974851" cy="816974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55284" y="1370351"/>
            <a:ext cx="62515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cs typeface="Calibri" panose="020F0502020204030204" pitchFamily="34" charset="0"/>
              </a:rPr>
              <a:t>A </a:t>
            </a:r>
            <a:r>
              <a:rPr lang="pt-BR" sz="2400" b="1" dirty="0" smtClean="0">
                <a:solidFill>
                  <a:schemeClr val="bg1"/>
                </a:solidFill>
                <a:cs typeface="Calibri" panose="020F0502020204030204" pitchFamily="34" charset="0"/>
              </a:rPr>
              <a:t>Gazeta do Iguaçu</a:t>
            </a:r>
            <a:r>
              <a:rPr lang="pt-BR" sz="2400" dirty="0" smtClean="0">
                <a:solidFill>
                  <a:schemeClr val="bg1"/>
                </a:solidFill>
                <a:cs typeface="Calibri" panose="020F0502020204030204" pitchFamily="34" charset="0"/>
              </a:rPr>
              <a:t>, carinhosamente apelidada</a:t>
            </a:r>
            <a:r>
              <a:rPr lang="pt-BR" sz="2400" b="1" i="1" dirty="0" smtClean="0">
                <a:solidFill>
                  <a:schemeClr val="bg1"/>
                </a:solidFill>
                <a:cs typeface="Calibri" panose="020F0502020204030204" pitchFamily="34" charset="0"/>
              </a:rPr>
              <a:t> Gazetinha</a:t>
            </a:r>
            <a:r>
              <a:rPr lang="pt-BR" sz="2400" dirty="0" smtClean="0">
                <a:solidFill>
                  <a:schemeClr val="bg1"/>
                </a:solidFill>
                <a:cs typeface="Calibri" panose="020F0502020204030204" pitchFamily="34" charset="0"/>
              </a:rPr>
              <a:t> pelos seus leitores, circulou pela primeira vez em </a:t>
            </a:r>
          </a:p>
          <a:p>
            <a:r>
              <a:rPr lang="pt-BR" sz="2400" b="1" dirty="0" smtClean="0">
                <a:solidFill>
                  <a:schemeClr val="bg1"/>
                </a:solidFill>
                <a:cs typeface="Calibri" panose="020F0502020204030204" pitchFamily="34" charset="0"/>
              </a:rPr>
              <a:t>11 de novembro de 1988</a:t>
            </a:r>
          </a:p>
          <a:p>
            <a:r>
              <a:rPr lang="pt-BR" sz="2400" b="1" dirty="0" smtClean="0">
                <a:solidFill>
                  <a:schemeClr val="bg1"/>
                </a:solidFill>
                <a:cs typeface="Calibri" panose="020F0502020204030204" pitchFamily="34" charset="0"/>
              </a:rPr>
              <a:t>(29 anos)</a:t>
            </a:r>
            <a:endParaRPr lang="pt-BR" sz="2400" b="1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55284" y="3995678"/>
            <a:ext cx="61356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cs typeface="Calibri" panose="020F0502020204030204" pitchFamily="34" charset="0"/>
              </a:rPr>
              <a:t>Formato Tablóide</a:t>
            </a:r>
            <a:endParaRPr lang="pt-BR" sz="2000" dirty="0" smtClean="0">
              <a:solidFill>
                <a:schemeClr val="bg1"/>
              </a:solidFill>
              <a:cs typeface="Calibri" panose="020F0502020204030204" pitchFamily="34" charset="0"/>
            </a:endParaRPr>
          </a:p>
          <a:p>
            <a:r>
              <a:rPr lang="pt-BR" sz="2000" dirty="0" smtClean="0">
                <a:solidFill>
                  <a:schemeClr val="bg1"/>
                </a:solidFill>
                <a:cs typeface="Calibri" panose="020F0502020204030204" pitchFamily="34" charset="0"/>
              </a:rPr>
              <a:t>Fechado		34 x 26</a:t>
            </a:r>
          </a:p>
          <a:p>
            <a:r>
              <a:rPr lang="pt-BR" sz="2000" dirty="0" smtClean="0">
                <a:solidFill>
                  <a:schemeClr val="bg1"/>
                </a:solidFill>
                <a:cs typeface="Calibri" panose="020F0502020204030204" pitchFamily="34" charset="0"/>
              </a:rPr>
              <a:t>Aberto  </a:t>
            </a:r>
            <a:r>
              <a:rPr lang="pt-BR" sz="2000" dirty="0">
                <a:solidFill>
                  <a:schemeClr val="bg1"/>
                </a:solidFill>
                <a:cs typeface="Calibri" panose="020F0502020204030204" pitchFamily="34" charset="0"/>
              </a:rPr>
              <a:t>	</a:t>
            </a:r>
            <a:r>
              <a:rPr lang="pt-BR" sz="2000" dirty="0" smtClean="0">
                <a:solidFill>
                  <a:schemeClr val="bg1"/>
                </a:solidFill>
                <a:cs typeface="Calibri" panose="020F0502020204030204" pitchFamily="34" charset="0"/>
              </a:rPr>
              <a:t>	34 x 53</a:t>
            </a:r>
          </a:p>
          <a:p>
            <a:endParaRPr lang="pt-BR" sz="2000" dirty="0" smtClean="0">
              <a:solidFill>
                <a:schemeClr val="bg1"/>
              </a:solidFill>
              <a:cs typeface="Calibri" panose="020F0502020204030204" pitchFamily="34" charset="0"/>
            </a:endParaRPr>
          </a:p>
          <a:p>
            <a:r>
              <a:rPr lang="pt-BR" sz="2000" b="1" dirty="0" smtClean="0">
                <a:solidFill>
                  <a:schemeClr val="bg1"/>
                </a:solidFill>
                <a:cs typeface="Calibri" panose="020F0502020204030204" pitchFamily="34" charset="0"/>
              </a:rPr>
              <a:t>Número de Páginas</a:t>
            </a:r>
            <a:endParaRPr lang="pt-BR" sz="2000" dirty="0" smtClean="0">
              <a:solidFill>
                <a:schemeClr val="bg1"/>
              </a:solidFill>
              <a:cs typeface="Calibri" panose="020F0502020204030204" pitchFamily="34" charset="0"/>
            </a:endParaRPr>
          </a:p>
          <a:p>
            <a:r>
              <a:rPr lang="pt-BR" sz="2000" dirty="0" smtClean="0">
                <a:solidFill>
                  <a:schemeClr val="bg1"/>
                </a:solidFill>
                <a:cs typeface="Calibri" panose="020F0502020204030204" pitchFamily="34" charset="0"/>
              </a:rPr>
              <a:t>Máximo	72 (18 cadernos) 	Ed. Especiais</a:t>
            </a:r>
          </a:p>
          <a:p>
            <a:r>
              <a:rPr lang="pt-BR" sz="2000" dirty="0" smtClean="0">
                <a:solidFill>
                  <a:schemeClr val="bg1"/>
                </a:solidFill>
                <a:cs typeface="Calibri" panose="020F0502020204030204" pitchFamily="34" charset="0"/>
              </a:rPr>
              <a:t>Mínimo 	32 (8 cadernos) 	Ed. Normais</a:t>
            </a:r>
          </a:p>
          <a:p>
            <a:endParaRPr lang="pt-BR" sz="2000" dirty="0" smtClean="0">
              <a:solidFill>
                <a:schemeClr val="bg1"/>
              </a:solidFill>
              <a:cs typeface="Calibri" panose="020F0502020204030204" pitchFamily="34" charset="0"/>
            </a:endParaRPr>
          </a:p>
          <a:p>
            <a:endParaRPr lang="pt-BR" sz="2000" dirty="0">
              <a:solidFill>
                <a:schemeClr val="bg1"/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13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AEC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90153" y="1066576"/>
            <a:ext cx="4277868" cy="555104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93" y="186386"/>
            <a:ext cx="3437621" cy="438938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16193" y="625324"/>
            <a:ext cx="3437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spc="300" dirty="0" smtClean="0">
                <a:solidFill>
                  <a:srgbClr val="2E319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FOZ DO IGUAÇU</a:t>
            </a:r>
            <a:endParaRPr lang="pt-BR" sz="2000" b="1" i="1" spc="300" dirty="0">
              <a:solidFill>
                <a:srgbClr val="2E319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5150950" y="630444"/>
            <a:ext cx="3516843" cy="597199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5150950" y="186386"/>
            <a:ext cx="1919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2E3191"/>
                </a:solidFill>
              </a:rPr>
              <a:t>ON-LINE</a:t>
            </a:r>
            <a:endParaRPr lang="pt-BR" b="1" dirty="0">
              <a:solidFill>
                <a:srgbClr val="2E31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41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49" y="427057"/>
            <a:ext cx="1358216" cy="478876"/>
          </a:xfrm>
          <a:prstGeom prst="rect">
            <a:avLst/>
          </a:prstGeom>
        </p:spPr>
      </p:pic>
      <p:pic>
        <p:nvPicPr>
          <p:cNvPr id="4" name="Picture 2" descr="C:\Users\dinho\Desktop\Opinião Espírita- histórico\parana(2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19738" y="1664804"/>
            <a:ext cx="4704524" cy="3528392"/>
          </a:xfrm>
          <a:prstGeom prst="rect">
            <a:avLst/>
          </a:prstGeom>
          <a:noFill/>
        </p:spPr>
      </p:pic>
      <p:sp>
        <p:nvSpPr>
          <p:cNvPr id="5" name="Estrela de 5 pontas 4"/>
          <p:cNvSpPr/>
          <p:nvPr/>
        </p:nvSpPr>
        <p:spPr>
          <a:xfrm>
            <a:off x="2915816" y="3789040"/>
            <a:ext cx="144016" cy="144016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6" name="Elipse 5"/>
          <p:cNvSpPr/>
          <p:nvPr/>
        </p:nvSpPr>
        <p:spPr>
          <a:xfrm>
            <a:off x="2843808" y="3861048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7" name="Elipse 6"/>
          <p:cNvSpPr/>
          <p:nvPr/>
        </p:nvSpPr>
        <p:spPr>
          <a:xfrm>
            <a:off x="2771800" y="3933056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8" name="Elipse 7"/>
          <p:cNvSpPr/>
          <p:nvPr/>
        </p:nvSpPr>
        <p:spPr>
          <a:xfrm>
            <a:off x="2915816" y="4005064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9" name="Elipse 8"/>
          <p:cNvSpPr/>
          <p:nvPr/>
        </p:nvSpPr>
        <p:spPr>
          <a:xfrm>
            <a:off x="3059832" y="3717032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0" name="Elipse 9"/>
          <p:cNvSpPr/>
          <p:nvPr/>
        </p:nvSpPr>
        <p:spPr>
          <a:xfrm>
            <a:off x="3203848" y="3645024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419872" y="3573016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3491880" y="3573016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3563888" y="3501008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4" name="Elipse 13"/>
          <p:cNvSpPr/>
          <p:nvPr/>
        </p:nvSpPr>
        <p:spPr>
          <a:xfrm>
            <a:off x="3707904" y="3429000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5" name="Elipse 14"/>
          <p:cNvSpPr/>
          <p:nvPr/>
        </p:nvSpPr>
        <p:spPr>
          <a:xfrm>
            <a:off x="5724128" y="3717032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16" name="Elipse 15"/>
          <p:cNvSpPr/>
          <p:nvPr/>
        </p:nvSpPr>
        <p:spPr>
          <a:xfrm>
            <a:off x="2987824" y="3573016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7" name="Elipse 16"/>
          <p:cNvSpPr/>
          <p:nvPr/>
        </p:nvSpPr>
        <p:spPr>
          <a:xfrm>
            <a:off x="3131840" y="3429000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8" name="Elipse 17"/>
          <p:cNvSpPr/>
          <p:nvPr/>
        </p:nvSpPr>
        <p:spPr>
          <a:xfrm>
            <a:off x="3059832" y="3284984"/>
            <a:ext cx="72008" cy="7200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100">
              <a:solidFill>
                <a:schemeClr val="bg1"/>
              </a:solidFill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1691680" y="3573016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Foz do Iguaçu</a:t>
            </a:r>
            <a:endParaRPr lang="pt-BR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1043608" y="4005064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Puerto</a:t>
            </a:r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Franco </a:t>
            </a:r>
            <a:r>
              <a:rPr lang="pt-BR" sz="1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(PY)</a:t>
            </a:r>
            <a:endParaRPr lang="pt-BR" sz="1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971600" y="3789040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Ciudad</a:t>
            </a:r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del</a:t>
            </a:r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Este </a:t>
            </a:r>
            <a:r>
              <a:rPr lang="pt-BR" sz="1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(PY)</a:t>
            </a:r>
            <a:endParaRPr lang="pt-BR" sz="1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1331640" y="4221088"/>
            <a:ext cx="1584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Puerto</a:t>
            </a:r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Iguazú</a:t>
            </a:r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1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(ARG)</a:t>
            </a:r>
            <a:endParaRPr lang="pt-BR" sz="1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1043608" y="3290500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Itaipulândia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1187624" y="3140968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Missal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1403648" y="2951366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Santa Helena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1763688" y="4581128"/>
            <a:ext cx="1944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Santa Terezinha de Itaipu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CaixaDeTexto 26"/>
          <p:cNvSpPr txBox="1"/>
          <p:nvPr/>
        </p:nvSpPr>
        <p:spPr>
          <a:xfrm>
            <a:off x="2843808" y="4391526"/>
            <a:ext cx="16561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São Miguel do Iguaçu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3707904" y="3152001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Cascavel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3635896" y="3512041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Céu Azul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3563888" y="3671446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Matelândia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419872" y="3861048"/>
            <a:ext cx="15121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Medianeira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CaixaDeTexto 31"/>
          <p:cNvSpPr txBox="1"/>
          <p:nvPr/>
        </p:nvSpPr>
        <p:spPr>
          <a:xfrm>
            <a:off x="5220072" y="3501008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Curitiba</a:t>
            </a:r>
            <a:endParaRPr lang="pt-BR" sz="11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Conector reto 32"/>
          <p:cNvCxnSpPr>
            <a:stCxn id="27" idx="0"/>
            <a:endCxn id="10" idx="5"/>
          </p:cNvCxnSpPr>
          <p:nvPr/>
        </p:nvCxnSpPr>
        <p:spPr>
          <a:xfrm rot="16200000" flipV="1">
            <a:off x="3126087" y="3845712"/>
            <a:ext cx="685039" cy="406589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/>
          <p:cNvCxnSpPr>
            <a:stCxn id="27" idx="1"/>
            <a:endCxn id="9" idx="4"/>
          </p:cNvCxnSpPr>
          <p:nvPr/>
        </p:nvCxnSpPr>
        <p:spPr>
          <a:xfrm rot="10800000" flipH="1">
            <a:off x="2843808" y="3789041"/>
            <a:ext cx="252028" cy="733291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>
            <a:endCxn id="8" idx="3"/>
          </p:cNvCxnSpPr>
          <p:nvPr/>
        </p:nvCxnSpPr>
        <p:spPr>
          <a:xfrm rot="5400000" flipH="1" flipV="1">
            <a:off x="2699792" y="4066528"/>
            <a:ext cx="226569" cy="226569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to 35"/>
          <p:cNvCxnSpPr>
            <a:endCxn id="7" idx="3"/>
          </p:cNvCxnSpPr>
          <p:nvPr/>
        </p:nvCxnSpPr>
        <p:spPr>
          <a:xfrm flipV="1">
            <a:off x="2339752" y="3994519"/>
            <a:ext cx="442593" cy="154561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to 36"/>
          <p:cNvCxnSpPr>
            <a:endCxn id="6" idx="2"/>
          </p:cNvCxnSpPr>
          <p:nvPr/>
        </p:nvCxnSpPr>
        <p:spPr>
          <a:xfrm flipV="1">
            <a:off x="2339752" y="3897052"/>
            <a:ext cx="504056" cy="36004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/>
          <p:cNvCxnSpPr>
            <a:stCxn id="5" idx="1"/>
          </p:cNvCxnSpPr>
          <p:nvPr/>
        </p:nvCxnSpPr>
        <p:spPr>
          <a:xfrm rot="10800000">
            <a:off x="2699792" y="3789041"/>
            <a:ext cx="216024" cy="55009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to 38"/>
          <p:cNvCxnSpPr>
            <a:stCxn id="16" idx="1"/>
          </p:cNvCxnSpPr>
          <p:nvPr/>
        </p:nvCxnSpPr>
        <p:spPr>
          <a:xfrm rot="16200000" flipV="1">
            <a:off x="2663791" y="3248983"/>
            <a:ext cx="154559" cy="514598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to 39"/>
          <p:cNvCxnSpPr>
            <a:stCxn id="17" idx="1"/>
            <a:endCxn id="24" idx="3"/>
          </p:cNvCxnSpPr>
          <p:nvPr/>
        </p:nvCxnSpPr>
        <p:spPr>
          <a:xfrm rot="16200000" flipV="1">
            <a:off x="2837203" y="3134362"/>
            <a:ext cx="167772" cy="442593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to 40"/>
          <p:cNvCxnSpPr>
            <a:stCxn id="18" idx="1"/>
          </p:cNvCxnSpPr>
          <p:nvPr/>
        </p:nvCxnSpPr>
        <p:spPr>
          <a:xfrm rot="16200000" flipV="1">
            <a:off x="2843810" y="3068961"/>
            <a:ext cx="154560" cy="298575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to 41"/>
          <p:cNvCxnSpPr>
            <a:endCxn id="11" idx="4"/>
          </p:cNvCxnSpPr>
          <p:nvPr/>
        </p:nvCxnSpPr>
        <p:spPr>
          <a:xfrm rot="16200000" flipV="1">
            <a:off x="3365866" y="3735034"/>
            <a:ext cx="288032" cy="108012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/>
          <p:cNvCxnSpPr>
            <a:endCxn id="12" idx="5"/>
          </p:cNvCxnSpPr>
          <p:nvPr/>
        </p:nvCxnSpPr>
        <p:spPr>
          <a:xfrm rot="16200000" flipV="1">
            <a:off x="3553344" y="3634479"/>
            <a:ext cx="82553" cy="82553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to 43"/>
          <p:cNvCxnSpPr>
            <a:endCxn id="13" idx="5"/>
          </p:cNvCxnSpPr>
          <p:nvPr/>
        </p:nvCxnSpPr>
        <p:spPr>
          <a:xfrm rot="10800000">
            <a:off x="3625352" y="3562472"/>
            <a:ext cx="82553" cy="10545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to 44"/>
          <p:cNvCxnSpPr>
            <a:endCxn id="14" idx="7"/>
          </p:cNvCxnSpPr>
          <p:nvPr/>
        </p:nvCxnSpPr>
        <p:spPr>
          <a:xfrm rot="5400000">
            <a:off x="3769368" y="3356992"/>
            <a:ext cx="82553" cy="82553"/>
          </a:xfrm>
          <a:prstGeom prst="line">
            <a:avLst/>
          </a:prstGeom>
          <a:ln w="1270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Elipse 45"/>
          <p:cNvSpPr/>
          <p:nvPr/>
        </p:nvSpPr>
        <p:spPr>
          <a:xfrm>
            <a:off x="683568" y="1556792"/>
            <a:ext cx="4680520" cy="4680520"/>
          </a:xfrm>
          <a:prstGeom prst="ellipse">
            <a:avLst/>
          </a:prstGeom>
          <a:noFill/>
          <a:ln w="25400">
            <a:solidFill>
              <a:srgbClr val="D99694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7" name="Elipse 46"/>
          <p:cNvSpPr/>
          <p:nvPr/>
        </p:nvSpPr>
        <p:spPr>
          <a:xfrm>
            <a:off x="1043608" y="1916832"/>
            <a:ext cx="3896816" cy="3896816"/>
          </a:xfrm>
          <a:prstGeom prst="ellipse">
            <a:avLst/>
          </a:prstGeom>
          <a:noFill/>
          <a:ln w="25400">
            <a:solidFill>
              <a:srgbClr val="D99694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8" name="Elipse 47"/>
          <p:cNvSpPr/>
          <p:nvPr/>
        </p:nvSpPr>
        <p:spPr>
          <a:xfrm>
            <a:off x="1547664" y="2412504"/>
            <a:ext cx="2888704" cy="2888704"/>
          </a:xfrm>
          <a:prstGeom prst="ellipse">
            <a:avLst/>
          </a:prstGeom>
          <a:noFill/>
          <a:ln w="25400">
            <a:solidFill>
              <a:srgbClr val="D99694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9" name="Elipse 48"/>
          <p:cNvSpPr/>
          <p:nvPr/>
        </p:nvSpPr>
        <p:spPr>
          <a:xfrm>
            <a:off x="1899320" y="2780928"/>
            <a:ext cx="2168624" cy="2168624"/>
          </a:xfrm>
          <a:prstGeom prst="ellipse">
            <a:avLst/>
          </a:prstGeom>
          <a:noFill/>
          <a:ln w="25400">
            <a:solidFill>
              <a:srgbClr val="D99694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0" name="Elipse 49"/>
          <p:cNvSpPr/>
          <p:nvPr/>
        </p:nvSpPr>
        <p:spPr>
          <a:xfrm>
            <a:off x="2331368" y="3212976"/>
            <a:ext cx="1304528" cy="1304528"/>
          </a:xfrm>
          <a:prstGeom prst="ellipse">
            <a:avLst/>
          </a:prstGeom>
          <a:noFill/>
          <a:ln w="25400">
            <a:solidFill>
              <a:srgbClr val="D99694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1" name="Elipse 50"/>
          <p:cNvSpPr/>
          <p:nvPr/>
        </p:nvSpPr>
        <p:spPr>
          <a:xfrm>
            <a:off x="2611016" y="3501008"/>
            <a:ext cx="736848" cy="736848"/>
          </a:xfrm>
          <a:prstGeom prst="ellipse">
            <a:avLst/>
          </a:prstGeom>
          <a:noFill/>
          <a:ln w="25400">
            <a:solidFill>
              <a:srgbClr val="D99694">
                <a:alpha val="69804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52" name="Picture 3" descr="C:\Users\dinho\Desktop\Opinião Espírita- histórico\avião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9837838">
            <a:off x="9178521" y="2264584"/>
            <a:ext cx="714689" cy="665321"/>
          </a:xfrm>
          <a:prstGeom prst="rect">
            <a:avLst/>
          </a:prstGeom>
          <a:noFill/>
        </p:spPr>
      </p:pic>
      <p:sp>
        <p:nvSpPr>
          <p:cNvPr id="53" name="CaixaDeTexto 52"/>
          <p:cNvSpPr txBox="1"/>
          <p:nvPr/>
        </p:nvSpPr>
        <p:spPr>
          <a:xfrm>
            <a:off x="6035656" y="343329"/>
            <a:ext cx="28681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b="1" dirty="0" smtClean="0">
                <a:cs typeface="Arial" pitchFamily="34" charset="0"/>
              </a:rPr>
              <a:t>Tiragem média</a:t>
            </a:r>
            <a:endParaRPr lang="pt-BR" sz="2000" dirty="0" smtClean="0">
              <a:cs typeface="Arial" pitchFamily="34" charset="0"/>
            </a:endParaRPr>
          </a:p>
          <a:p>
            <a:pPr algn="r"/>
            <a:r>
              <a:rPr lang="pt-BR" sz="2000" dirty="0" smtClean="0">
                <a:cs typeface="Arial" pitchFamily="34" charset="0"/>
              </a:rPr>
              <a:t>9.000 exemplares dia</a:t>
            </a:r>
          </a:p>
        </p:txBody>
      </p:sp>
      <p:sp>
        <p:nvSpPr>
          <p:cNvPr id="54" name="CaixaDeTexto 53"/>
          <p:cNvSpPr txBox="1"/>
          <p:nvPr/>
        </p:nvSpPr>
        <p:spPr>
          <a:xfrm>
            <a:off x="6078499" y="2680467"/>
            <a:ext cx="28252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b="1" dirty="0" smtClean="0">
                <a:cs typeface="Arial" pitchFamily="34" charset="0"/>
              </a:rPr>
              <a:t>Número estimado </a:t>
            </a:r>
          </a:p>
          <a:p>
            <a:pPr algn="r"/>
            <a:r>
              <a:rPr lang="pt-BR" sz="2000" b="1" dirty="0" smtClean="0">
                <a:cs typeface="Arial" pitchFamily="34" charset="0"/>
              </a:rPr>
              <a:t>de leitores</a:t>
            </a:r>
            <a:endParaRPr lang="pt-BR" sz="2000" dirty="0" smtClean="0">
              <a:cs typeface="Arial" pitchFamily="34" charset="0"/>
            </a:endParaRPr>
          </a:p>
          <a:p>
            <a:pPr algn="r"/>
            <a:r>
              <a:rPr lang="pt-BR" sz="2000" dirty="0" smtClean="0">
                <a:cs typeface="Arial" pitchFamily="34" charset="0"/>
              </a:rPr>
              <a:t>65 mil</a:t>
            </a:r>
          </a:p>
        </p:txBody>
      </p:sp>
      <p:sp>
        <p:nvSpPr>
          <p:cNvPr id="55" name="CaixaDeTexto 54"/>
          <p:cNvSpPr txBox="1"/>
          <p:nvPr/>
        </p:nvSpPr>
        <p:spPr>
          <a:xfrm>
            <a:off x="6470219" y="1455167"/>
            <a:ext cx="24335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b="1" dirty="0" smtClean="0">
                <a:cs typeface="Arial" pitchFamily="34" charset="0"/>
              </a:rPr>
              <a:t>Média de leitura por exemplar</a:t>
            </a:r>
            <a:endParaRPr lang="pt-BR" sz="2000" dirty="0" smtClean="0">
              <a:cs typeface="Arial" pitchFamily="34" charset="0"/>
            </a:endParaRPr>
          </a:p>
          <a:p>
            <a:pPr algn="r"/>
            <a:r>
              <a:rPr lang="pt-BR" sz="2000" dirty="0" smtClean="0">
                <a:cs typeface="Arial" pitchFamily="34" charset="0"/>
              </a:rPr>
              <a:t>em torno de 7/1</a:t>
            </a:r>
            <a:endParaRPr lang="pt-BR" sz="2000" dirty="0">
              <a:cs typeface="Arial" pitchFamily="34" charset="0"/>
            </a:endParaRPr>
          </a:p>
        </p:txBody>
      </p:sp>
      <p:sp>
        <p:nvSpPr>
          <p:cNvPr id="56" name="CaixaDeTexto 55"/>
          <p:cNvSpPr txBox="1"/>
          <p:nvPr/>
        </p:nvSpPr>
        <p:spPr>
          <a:xfrm>
            <a:off x="5508140" y="3773651"/>
            <a:ext cx="527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rgbClr val="005C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700 </a:t>
            </a:r>
          </a:p>
        </p:txBody>
      </p:sp>
      <p:cxnSp>
        <p:nvCxnSpPr>
          <p:cNvPr id="60" name="Conector de seta reta 59"/>
          <p:cNvCxnSpPr/>
          <p:nvPr/>
        </p:nvCxnSpPr>
        <p:spPr>
          <a:xfrm flipV="1">
            <a:off x="4517256" y="3753036"/>
            <a:ext cx="1197981" cy="492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09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27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65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500"/>
                            </p:stCondLst>
                            <p:childTnLst>
                              <p:par>
                                <p:cTn id="1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6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72066 0.17183 L 1.94444E-6 2.6827E-7 " pathEditMode="relative" rAng="0" ptsTypes="AA">
                                      <p:cBhvr>
                                        <p:cTn id="16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000" y="-8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dinho\Desktop\Opinião Espírita- histórico\OpiniaoEspiritaEmCoresNET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866" y="2953534"/>
            <a:ext cx="2303926" cy="3427794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ContrastingRightFacing"/>
            <a:lightRig rig="threePt" dir="t"/>
          </a:scene3d>
          <a:sp3d>
            <a:bevelT w="0" h="254000"/>
          </a:sp3d>
        </p:spPr>
      </p:pic>
      <p:pic>
        <p:nvPicPr>
          <p:cNvPr id="8" name="Picture 5" descr="C:\Users\dinho\Desktop\Opinião Espírita- histórico\OpiniaoEspirita_Livr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11760" y="3140968"/>
            <a:ext cx="2304256" cy="3425413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ContrastingRightFacing"/>
            <a:lightRig rig="threePt" dir="t"/>
          </a:scene3d>
          <a:sp3d>
            <a:bevelT w="0" h="254000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99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pic>
        <p:nvPicPr>
          <p:cNvPr id="4" name="Picture 4" descr="C:\Users\dinho\Desktop\Opinião Espírita- histórico\Gazeta ano 199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92396" y="1023450"/>
            <a:ext cx="2485654" cy="5730913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5" name="Picture 5" descr="C:\Users\dinho\Desktop\Opinião Espírita- histórico\Gazeta ano 1994-199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60561" y="666495"/>
            <a:ext cx="5151299" cy="5405287"/>
          </a:xfrm>
          <a:prstGeom prst="rect">
            <a:avLst/>
          </a:prstGeom>
          <a:noFill/>
          <a:ln w="57150"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6725860" y="0"/>
            <a:ext cx="2418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b="1" spc="300" dirty="0" smtClean="0">
                <a:cs typeface="Arial" pitchFamily="34" charset="0"/>
              </a:rPr>
              <a:t>DEZEMBRO 1994</a:t>
            </a:r>
            <a:endParaRPr lang="pt-BR" sz="1600" b="1" spc="3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07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6725860" y="18342"/>
            <a:ext cx="2418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b="1" spc="300" dirty="0" smtClean="0">
                <a:cs typeface="Arial" pitchFamily="34" charset="0"/>
              </a:rPr>
              <a:t>JANEIRO 1997</a:t>
            </a:r>
            <a:endParaRPr lang="pt-BR" sz="1600" b="1" spc="300" dirty="0">
              <a:cs typeface="Arial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859" y="187618"/>
            <a:ext cx="4762095" cy="650184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8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1" y="871642"/>
            <a:ext cx="4254269" cy="56837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72766" y="18342"/>
            <a:ext cx="32712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b="1" spc="300" dirty="0" smtClean="0">
                <a:cs typeface="Arial" pitchFamily="34" charset="0"/>
              </a:rPr>
              <a:t>JANEIRO/AGOSTO 2000</a:t>
            </a:r>
            <a:endParaRPr lang="pt-BR" sz="1600" b="1" spc="300" dirty="0">
              <a:cs typeface="Arial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871642"/>
            <a:ext cx="4463642" cy="568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3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72766" y="18342"/>
            <a:ext cx="32712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b="1" spc="300" dirty="0" smtClean="0">
                <a:cs typeface="Arial" pitchFamily="34" charset="0"/>
              </a:rPr>
              <a:t>JANEIRO 2003</a:t>
            </a:r>
            <a:endParaRPr lang="pt-BR" sz="1600" b="1" spc="300" dirty="0">
              <a:cs typeface="Arial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877588"/>
            <a:ext cx="4233454" cy="572927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766" y="877588"/>
            <a:ext cx="4233454" cy="5729274"/>
          </a:xfrm>
          <a:prstGeom prst="rect">
            <a:avLst/>
          </a:prstGeom>
        </p:spPr>
      </p:pic>
      <p:pic>
        <p:nvPicPr>
          <p:cNvPr id="8" name="Picture 4" descr="C:\Users\dinho\Desktop\Opinião Espírita- histórico\logo opinião 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29000" y="76716"/>
            <a:ext cx="2286000" cy="6953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13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72766" y="18342"/>
            <a:ext cx="32712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b="1" spc="300" dirty="0" smtClean="0">
                <a:cs typeface="Arial" pitchFamily="34" charset="0"/>
              </a:rPr>
              <a:t>2007 – 15 anos</a:t>
            </a:r>
            <a:endParaRPr lang="pt-BR" sz="1600" b="1" spc="300" dirty="0">
              <a:cs typeface="Arial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37240" y="937823"/>
            <a:ext cx="4234760" cy="565582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962261" y="671845"/>
            <a:ext cx="3784859" cy="606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1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72766" y="18342"/>
            <a:ext cx="32712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b="1" spc="300" dirty="0" smtClean="0">
                <a:cs typeface="Arial" pitchFamily="34" charset="0"/>
              </a:rPr>
              <a:t>2008</a:t>
            </a:r>
            <a:endParaRPr lang="pt-BR" sz="1600" b="1" spc="300" dirty="0">
              <a:cs typeface="Arial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26236" y="868759"/>
            <a:ext cx="3657156" cy="585523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64337" y="869106"/>
            <a:ext cx="3656731" cy="585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48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44009" y="4073"/>
            <a:ext cx="5255982" cy="684985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24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27244" y="6932"/>
            <a:ext cx="5289512" cy="684413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71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44009" y="4073"/>
            <a:ext cx="5255982" cy="684985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3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43352" y="3217"/>
            <a:ext cx="5257296" cy="685156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3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31385" y="0"/>
            <a:ext cx="5281229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8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31385" y="0"/>
            <a:ext cx="5281229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4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50382" y="0"/>
            <a:ext cx="5243235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02889" y="0"/>
            <a:ext cx="5338221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2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5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2" y="187619"/>
            <a:ext cx="1358216" cy="478876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368" y="0"/>
            <a:ext cx="5285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2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0E4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548" y="2159002"/>
            <a:ext cx="3330283" cy="308041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65" y="2443650"/>
            <a:ext cx="3561083" cy="125555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003726" y="6268111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b="1" dirty="0" smtClean="0">
                <a:solidFill>
                  <a:srgbClr val="005C2A"/>
                </a:solidFill>
                <a:cs typeface="Arial" pitchFamily="34" charset="0"/>
              </a:rPr>
              <a:t>desde 26 de agosto de 1992</a:t>
            </a:r>
            <a:endParaRPr lang="pt-BR" sz="2000" b="1" dirty="0">
              <a:solidFill>
                <a:srgbClr val="005C2A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73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">
  <a:themeElements>
    <a:clrScheme name="Laranj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Í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177</TotalTime>
  <Words>109</Words>
  <Application>Microsoft Office PowerPoint</Application>
  <PresentationFormat>Apresentação na tela (4:3)</PresentationFormat>
  <Paragraphs>44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Íon</vt:lpstr>
      <vt:lpstr>COLUNA OPINIÃO ESPÍRITA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COLUNA OPINIÃO ESPÍRITA</dc:title>
  <dc:creator>Edizio</dc:creator>
  <cp:lastModifiedBy>mary</cp:lastModifiedBy>
  <cp:revision>32</cp:revision>
  <dcterms:created xsi:type="dcterms:W3CDTF">2017-08-18T10:30:22Z</dcterms:created>
  <dcterms:modified xsi:type="dcterms:W3CDTF">2017-08-31T18:31:16Z</dcterms:modified>
</cp:coreProperties>
</file>